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74" r:id="rId5"/>
    <p:sldId id="263" r:id="rId6"/>
    <p:sldId id="283" r:id="rId7"/>
    <p:sldId id="261" r:id="rId8"/>
    <p:sldId id="277" r:id="rId9"/>
    <p:sldId id="265" r:id="rId10"/>
    <p:sldId id="280" r:id="rId11"/>
    <p:sldId id="276" r:id="rId12"/>
    <p:sldId id="266" r:id="rId13"/>
    <p:sldId id="267" r:id="rId14"/>
    <p:sldId id="268" r:id="rId15"/>
    <p:sldId id="269" r:id="rId16"/>
    <p:sldId id="281" r:id="rId17"/>
    <p:sldId id="270" r:id="rId18"/>
    <p:sldId id="282" r:id="rId19"/>
    <p:sldId id="271" r:id="rId20"/>
    <p:sldId id="272" r:id="rId21"/>
    <p:sldId id="273"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0CC31-E5D8-4FCB-90A6-99237BAD8EF2}" type="datetimeFigureOut">
              <a:rPr lang="en-US" smtClean="0"/>
              <a:t>21-Dec-18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86A08-17EA-4559-A608-0CD3C6868697}" type="slidenum">
              <a:rPr lang="en-US" smtClean="0"/>
              <a:t>‹#›</a:t>
            </a:fld>
            <a:endParaRPr lang="en-US"/>
          </a:p>
        </p:txBody>
      </p:sp>
    </p:spTree>
    <p:extLst>
      <p:ext uri="{BB962C8B-B14F-4D97-AF65-F5344CB8AC3E}">
        <p14:creationId xmlns:p14="http://schemas.microsoft.com/office/powerpoint/2010/main" val="206122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93BC56-2AF3-46D3-9A3B-B704DA51E524}" type="datetime1">
              <a:rPr lang="en-US" smtClean="0"/>
              <a:t>21-Dec-18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solidFill>
                  <a:schemeClr val="tx1"/>
                </a:solidFill>
                <a:latin typeface="Times New Roman" panose="02020603050405020304" pitchFamily="18" charset="0"/>
                <a:cs typeface="Times New Roman" panose="02020603050405020304" pitchFamily="18" charset="0"/>
              </a:defRPr>
            </a:lvl1pPr>
          </a:lstStyle>
          <a:p>
            <a:fld id="{583EDA66-0F99-44F4-B664-FAFFB2659AA0}" type="slidenum">
              <a:rPr lang="en-US" smtClean="0"/>
              <a:pPr/>
              <a:t>‹#›</a:t>
            </a:fld>
            <a:endParaRPr lang="en-US"/>
          </a:p>
        </p:txBody>
      </p:sp>
    </p:spTree>
    <p:extLst>
      <p:ext uri="{BB962C8B-B14F-4D97-AF65-F5344CB8AC3E}">
        <p14:creationId xmlns:p14="http://schemas.microsoft.com/office/powerpoint/2010/main" val="84595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3CA0FB-6DCB-49F4-8458-C56384B9638C}" type="datetime1">
              <a:rPr lang="en-US" smtClean="0"/>
              <a:t>21-Dec-18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2776435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B282D0-3582-41ED-A1E4-477FD4CE7EF0}" type="datetime1">
              <a:rPr lang="en-US" smtClean="0"/>
              <a:t>21-Dec-18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205251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41CBDA-7E68-473E-B1C3-A93CC7ECB71B}" type="datetime1">
              <a:rPr lang="en-US" smtClean="0"/>
              <a:t>21-Dec-18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3589807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6A895F6-1061-4A05-9E72-F3FD4A8D0DAA}" type="datetime1">
              <a:rPr lang="en-US" smtClean="0"/>
              <a:t>21-Dec-18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261248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CA2EDC-19D8-46A8-AAF3-81D2AFFC17DD}" type="datetime1">
              <a:rPr lang="en-US" smtClean="0"/>
              <a:t>21-Dec-18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371537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C1C449-118A-4E2F-B22F-D35406688C6A}" type="datetime1">
              <a:rPr lang="en-US" smtClean="0"/>
              <a:t>21-Dec-18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917576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C22434-E742-4689-B552-23DF431CB484}" type="datetime1">
              <a:rPr lang="en-US" smtClean="0"/>
              <a:t>21-Dec-18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351238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E6C15-2F4C-4361-853F-8DE7030E95D8}" type="datetime1">
              <a:rPr lang="en-US" smtClean="0"/>
              <a:t>21-Dec-18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22404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3DD5E7D-E17D-4A37-A3D4-F133F87BF6F9}" type="datetime1">
              <a:rPr lang="en-US" smtClean="0"/>
              <a:t>21-Dec-18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123862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550D7E-D6B3-4A92-B6CF-C9459C558071}" type="datetime1">
              <a:rPr lang="en-US" smtClean="0"/>
              <a:t>21-Dec-18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EDA66-0F99-44F4-B664-FAFFB2659AA0}" type="slidenum">
              <a:rPr lang="en-US" smtClean="0"/>
              <a:t>‹#›</a:t>
            </a:fld>
            <a:endParaRPr lang="en-US"/>
          </a:p>
        </p:txBody>
      </p:sp>
    </p:spTree>
    <p:extLst>
      <p:ext uri="{BB962C8B-B14F-4D97-AF65-F5344CB8AC3E}">
        <p14:creationId xmlns:p14="http://schemas.microsoft.com/office/powerpoint/2010/main" val="26229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4B27-774B-4E27-BD78-E5BE2FB86071}" type="datetime1">
              <a:rPr lang="en-US" smtClean="0"/>
              <a:t>21-Dec-18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EDA66-0F99-44F4-B664-FAFFB2659AA0}" type="slidenum">
              <a:rPr lang="en-US" smtClean="0"/>
              <a:t>‹#›</a:t>
            </a:fld>
            <a:endParaRPr lang="en-US"/>
          </a:p>
        </p:txBody>
      </p:sp>
    </p:spTree>
    <p:extLst>
      <p:ext uri="{BB962C8B-B14F-4D97-AF65-F5344CB8AC3E}">
        <p14:creationId xmlns:p14="http://schemas.microsoft.com/office/powerpoint/2010/main" val="1280282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
            <a:ext cx="12192000" cy="68941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Times New Roman" panose="02020603050405020304" pitchFamily="18" charset="0"/>
                <a:cs typeface="Times New Roman" panose="02020603050405020304" pitchFamily="18" charset="0"/>
              </a:rPr>
              <a:t>ỦY BAN NHÂN DÂN THÀNH PHỐ HỒ CHÍ MINH</a:t>
            </a:r>
          </a:p>
          <a:p>
            <a:pPr algn="ctr"/>
            <a:r>
              <a:rPr lang="en-US" sz="2400" b="1">
                <a:latin typeface="Times New Roman" panose="02020603050405020304" pitchFamily="18" charset="0"/>
                <a:cs typeface="Times New Roman" panose="02020603050405020304" pitchFamily="18" charset="0"/>
              </a:rPr>
              <a:t>TRƯỜNG ĐẠI HỌC SÀI GÒN</a:t>
            </a:r>
            <a:br>
              <a:rPr lang="en-US" sz="2400" b="1">
                <a:latin typeface="Times New Roman" panose="02020603050405020304" pitchFamily="18" charset="0"/>
                <a:cs typeface="Times New Roman" panose="02020603050405020304" pitchFamily="18" charset="0"/>
              </a:rPr>
            </a:br>
            <a:r>
              <a:rPr lang="en-US" sz="2400" b="1">
                <a:latin typeface="Times New Roman" panose="02020603050405020304" pitchFamily="18" charset="0"/>
                <a:cs typeface="Times New Roman" panose="02020603050405020304" pitchFamily="18" charset="0"/>
              </a:rPr>
              <a:t>KHOA ĐIỆN TỬ - VIỄN THÔNG</a:t>
            </a:r>
          </a:p>
          <a:p>
            <a:pPr algn="ctr"/>
            <a:endParaRPr lang="en-US" sz="2400" b="1" smtClean="0">
              <a:latin typeface="Times New Roman" panose="02020603050405020304" pitchFamily="18" charset="0"/>
              <a:cs typeface="Times New Roman" panose="02020603050405020304" pitchFamily="18" charset="0"/>
            </a:endParaRPr>
          </a:p>
          <a:p>
            <a:pPr algn="ctr"/>
            <a:endParaRPr lang="en-US" sz="2400" b="1" smtClean="0">
              <a:latin typeface="Times New Roman" panose="02020603050405020304" pitchFamily="18" charset="0"/>
              <a:cs typeface="Times New Roman" panose="02020603050405020304" pitchFamily="18" charset="0"/>
            </a:endParaRPr>
          </a:p>
          <a:p>
            <a:pPr algn="ctr"/>
            <a:endParaRPr lang="en-US" sz="2400" b="1">
              <a:latin typeface="Times New Roman" panose="02020603050405020304" pitchFamily="18" charset="0"/>
              <a:cs typeface="Times New Roman" panose="02020603050405020304" pitchFamily="18" charset="0"/>
            </a:endParaRPr>
          </a:p>
          <a:p>
            <a:pPr algn="ctr"/>
            <a:endParaRPr lang="en-US" sz="2400" b="1" smtClean="0">
              <a:latin typeface="Times New Roman" panose="02020603050405020304" pitchFamily="18" charset="0"/>
              <a:cs typeface="Times New Roman" panose="02020603050405020304" pitchFamily="18" charset="0"/>
            </a:endParaRPr>
          </a:p>
          <a:p>
            <a:pPr algn="ctr"/>
            <a:r>
              <a:rPr lang="en-US" sz="2400" b="1" smtClean="0">
                <a:latin typeface="Times New Roman" panose="02020603050405020304" pitchFamily="18" charset="0"/>
                <a:cs typeface="Times New Roman" panose="02020603050405020304" pitchFamily="18" charset="0"/>
              </a:rPr>
              <a:t>KHÓA </a:t>
            </a:r>
            <a:r>
              <a:rPr lang="en-US" sz="2400" b="1" smtClean="0">
                <a:latin typeface="Times New Roman" panose="02020603050405020304" pitchFamily="18" charset="0"/>
                <a:cs typeface="Times New Roman" panose="02020603050405020304" pitchFamily="18" charset="0"/>
              </a:rPr>
              <a:t>LUẬN TỐT NGHIỆP</a:t>
            </a:r>
          </a:p>
          <a:p>
            <a:pPr algn="ctr"/>
            <a:endParaRPr lang="en-US" sz="2000" b="1">
              <a:latin typeface="Times New Roman" panose="02020603050405020304" pitchFamily="18" charset="0"/>
              <a:cs typeface="Times New Roman" panose="02020603050405020304" pitchFamily="18" charset="0"/>
            </a:endParaRPr>
          </a:p>
          <a:p>
            <a:pPr algn="ctr"/>
            <a:endParaRPr lang="en-US" b="1" smtClean="0">
              <a:latin typeface="Times New Roman" panose="02020603050405020304" pitchFamily="18" charset="0"/>
              <a:cs typeface="Times New Roman" panose="02020603050405020304" pitchFamily="18" charset="0"/>
            </a:endParaRPr>
          </a:p>
          <a:p>
            <a:pPr algn="ctr"/>
            <a:r>
              <a:rPr lang="en-US" sz="3200" b="1" smtClean="0">
                <a:latin typeface="Times New Roman" panose="02020603050405020304" pitchFamily="18" charset="0"/>
                <a:cs typeface="Times New Roman" panose="02020603050405020304" pitchFamily="18" charset="0"/>
              </a:rPr>
              <a:t>THIẾT KẾ VÀ CHẾ TẠO HỆ THỐNG </a:t>
            </a:r>
          </a:p>
          <a:p>
            <a:pPr algn="ctr"/>
            <a:r>
              <a:rPr lang="en-US" sz="3200" b="1" smtClean="0">
                <a:latin typeface="Times New Roman" panose="02020603050405020304" pitchFamily="18" charset="0"/>
                <a:cs typeface="Times New Roman" panose="02020603050405020304" pitchFamily="18" charset="0"/>
              </a:rPr>
              <a:t>CÂN BẰNG TỰ ĐỘNG BALL AND PLATE</a:t>
            </a:r>
          </a:p>
          <a:p>
            <a:pPr algn="ctr"/>
            <a:endParaRPr lang="en-US" sz="2800" b="1" smtClean="0">
              <a:latin typeface="Times New Roman" panose="02020603050405020304" pitchFamily="18" charset="0"/>
              <a:cs typeface="Times New Roman" panose="02020603050405020304" pitchFamily="18" charset="0"/>
            </a:endParaRPr>
          </a:p>
          <a:p>
            <a:pPr lvl="8"/>
            <a:r>
              <a:rPr lang="en-US" sz="2400" b="1" smtClean="0">
                <a:latin typeface="Times New Roman" panose="02020603050405020304" pitchFamily="18" charset="0"/>
                <a:cs typeface="Times New Roman" panose="02020603050405020304" pitchFamily="18" charset="0"/>
              </a:rPr>
              <a:t>Người </a:t>
            </a:r>
            <a:r>
              <a:rPr lang="en-US" sz="2400" b="1" err="1" smtClean="0">
                <a:latin typeface="Times New Roman" panose="02020603050405020304" pitchFamily="18" charset="0"/>
                <a:cs typeface="Times New Roman" panose="02020603050405020304" pitchFamily="18" charset="0"/>
              </a:rPr>
              <a:t>hướng</a:t>
            </a:r>
            <a:r>
              <a:rPr lang="en-US" sz="2400" b="1" smtClean="0">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dẫn</a:t>
            </a:r>
            <a:r>
              <a:rPr lang="en-US" sz="2400" b="1" smtClean="0">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ThS</a:t>
            </a:r>
            <a:r>
              <a:rPr lang="en-US" sz="2400" b="1">
                <a:latin typeface="Times New Roman" panose="02020603050405020304" pitchFamily="18" charset="0"/>
                <a:cs typeface="Times New Roman" panose="02020603050405020304" pitchFamily="18" charset="0"/>
              </a:rPr>
              <a:t>. Nguyễn </a:t>
            </a:r>
            <a:r>
              <a:rPr lang="en-US" sz="2400" b="1" err="1">
                <a:latin typeface="Times New Roman" panose="02020603050405020304" pitchFamily="18" charset="0"/>
                <a:cs typeface="Times New Roman" panose="02020603050405020304" pitchFamily="18" charset="0"/>
              </a:rPr>
              <a:t>Hữu</a:t>
            </a:r>
            <a:r>
              <a:rPr lang="en-US" sz="2400" b="1">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Phúc</a:t>
            </a:r>
            <a:endParaRPr lang="en-US" sz="2400" b="1" smtClean="0">
              <a:latin typeface="Times New Roman" panose="02020603050405020304" pitchFamily="18" charset="0"/>
              <a:cs typeface="Times New Roman" panose="02020603050405020304" pitchFamily="18" charset="0"/>
            </a:endParaRPr>
          </a:p>
          <a:p>
            <a:pPr lvl="8"/>
            <a:r>
              <a:rPr lang="en-US" sz="2400" b="1" err="1" smtClean="0">
                <a:latin typeface="Times New Roman" panose="02020603050405020304" pitchFamily="18" charset="0"/>
                <a:cs typeface="Times New Roman" panose="02020603050405020304" pitchFamily="18" charset="0"/>
              </a:rPr>
              <a:t>Sinh</a:t>
            </a:r>
            <a:r>
              <a:rPr lang="en-US" sz="2400" b="1" smtClean="0">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viên</a:t>
            </a:r>
            <a:r>
              <a:rPr lang="en-US" sz="2400" b="1" smtClean="0">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thực</a:t>
            </a:r>
            <a:r>
              <a:rPr lang="en-US" sz="2400" b="1" smtClean="0">
                <a:latin typeface="Times New Roman" panose="02020603050405020304" pitchFamily="18" charset="0"/>
                <a:cs typeface="Times New Roman" panose="02020603050405020304" pitchFamily="18" charset="0"/>
              </a:rPr>
              <a:t> </a:t>
            </a:r>
            <a:r>
              <a:rPr lang="en-US" sz="2400" b="1" err="1" smtClean="0">
                <a:latin typeface="Times New Roman" panose="02020603050405020304" pitchFamily="18" charset="0"/>
                <a:cs typeface="Times New Roman" panose="02020603050405020304" pitchFamily="18" charset="0"/>
              </a:rPr>
              <a:t>hiện</a:t>
            </a:r>
            <a:r>
              <a:rPr lang="en-US" sz="2400" b="1" smtClean="0">
                <a:latin typeface="Times New Roman" panose="02020603050405020304" pitchFamily="18" charset="0"/>
                <a:cs typeface="Times New Roman" panose="02020603050405020304" pitchFamily="18" charset="0"/>
              </a:rPr>
              <a:t>: 	Nguyễn </a:t>
            </a:r>
            <a:r>
              <a:rPr lang="en-US" sz="2400" b="1" err="1" smtClean="0">
                <a:latin typeface="Times New Roman" panose="02020603050405020304" pitchFamily="18" charset="0"/>
                <a:cs typeface="Times New Roman" panose="02020603050405020304" pitchFamily="18" charset="0"/>
              </a:rPr>
              <a:t>Xuân</a:t>
            </a:r>
            <a:r>
              <a:rPr lang="en-US" sz="2400" b="1" smtClean="0">
                <a:latin typeface="Times New Roman" panose="02020603050405020304" pitchFamily="18" charset="0"/>
                <a:cs typeface="Times New Roman" panose="02020603050405020304" pitchFamily="18" charset="0"/>
              </a:rPr>
              <a:t> Hiếu</a:t>
            </a:r>
          </a:p>
          <a:p>
            <a:pPr algn="ctr"/>
            <a:endParaRPr lang="en-US" sz="2400" b="1" smtClean="0">
              <a:latin typeface="Times New Roman" panose="02020603050405020304" pitchFamily="18" charset="0"/>
              <a:cs typeface="Times New Roman" panose="02020603050405020304" pitchFamily="18" charset="0"/>
            </a:endParaRPr>
          </a:p>
          <a:p>
            <a:pPr algn="ctr"/>
            <a:endParaRPr lang="en-US" sz="2400" b="1" smtClean="0">
              <a:latin typeface="Times New Roman" panose="02020603050405020304" pitchFamily="18" charset="0"/>
              <a:cs typeface="Times New Roman" panose="02020603050405020304" pitchFamily="18" charset="0"/>
            </a:endParaRPr>
          </a:p>
          <a:p>
            <a:pPr algn="ctr"/>
            <a:r>
              <a:rPr lang="en-US" sz="2400" b="1">
                <a:latin typeface="Times New Roman" panose="02020603050405020304" pitchFamily="18" charset="0"/>
                <a:cs typeface="Times New Roman" panose="02020603050405020304" pitchFamily="18" charset="0"/>
              </a:rPr>
              <a:t>THÀNH PHỐ HỒ CHÍ MINH, THÁNG </a:t>
            </a:r>
            <a:r>
              <a:rPr lang="en-US" sz="2400" b="1" smtClean="0">
                <a:latin typeface="Times New Roman" panose="02020603050405020304" pitchFamily="18" charset="0"/>
                <a:cs typeface="Times New Roman" panose="02020603050405020304" pitchFamily="18" charset="0"/>
              </a:rPr>
              <a:t>12 </a:t>
            </a:r>
            <a:r>
              <a:rPr lang="en-US" sz="2400" b="1">
                <a:latin typeface="Times New Roman" panose="02020603050405020304" pitchFamily="18" charset="0"/>
                <a:cs typeface="Times New Roman" panose="02020603050405020304" pitchFamily="18" charset="0"/>
              </a:rPr>
              <a:t>NĂM </a:t>
            </a:r>
            <a:r>
              <a:rPr lang="en-US" sz="2400" b="1" smtClean="0">
                <a:latin typeface="Times New Roman" panose="02020603050405020304" pitchFamily="18" charset="0"/>
                <a:cs typeface="Times New Roman" panose="02020603050405020304" pitchFamily="18" charset="0"/>
              </a:rPr>
              <a:t>2018</a:t>
            </a:r>
            <a:endParaRPr lang="en-US" sz="2800" b="1">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4462130" y="1028288"/>
            <a:ext cx="3267739" cy="506012"/>
          </a:xfrm>
          <a:prstGeom prst="rect">
            <a:avLst/>
          </a:prstGeom>
        </p:spPr>
      </p:pic>
      <p:sp>
        <p:nvSpPr>
          <p:cNvPr id="2" name="Slide Number Placeholder 1"/>
          <p:cNvSpPr>
            <a:spLocks noGrp="1"/>
          </p:cNvSpPr>
          <p:nvPr>
            <p:ph type="sldNum" sz="quarter" idx="12"/>
          </p:nvPr>
        </p:nvSpPr>
        <p:spPr/>
        <p:txBody>
          <a:bodyPr/>
          <a:lstStyle/>
          <a:p>
            <a:fld id="{583EDA66-0F99-44F4-B664-FAFFB2659AA0}" type="slidenum">
              <a:rPr lang="en-US" sz="1600" smtClean="0"/>
              <a:t>1</a:t>
            </a:fld>
            <a:endParaRPr lang="en-US" sz="16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881" y="1491158"/>
            <a:ext cx="1066235" cy="1070996"/>
          </a:xfrm>
          <a:prstGeom prst="rect">
            <a:avLst/>
          </a:prstGeom>
        </p:spPr>
      </p:pic>
    </p:spTree>
    <p:extLst>
      <p:ext uri="{BB962C8B-B14F-4D97-AF65-F5344CB8AC3E}">
        <p14:creationId xmlns:p14="http://schemas.microsoft.com/office/powerpoint/2010/main" val="144686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8522" y="0"/>
            <a:ext cx="10058401" cy="69865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8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Bộ </a:t>
            </a:r>
            <a:r>
              <a:rPr lang="en-US" sz="2800" b="1" err="1" smtClean="0">
                <a:latin typeface="Times New Roman" panose="02020603050405020304" pitchFamily="18" charset="0"/>
                <a:cs typeface="Times New Roman" panose="02020603050405020304" pitchFamily="18" charset="0"/>
              </a:rPr>
              <a:t>điều</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khiển</a:t>
            </a:r>
            <a:r>
              <a:rPr lang="en-US" sz="2800" b="1" smtClean="0">
                <a:latin typeface="Times New Roman" panose="02020603050405020304" pitchFamily="18" charset="0"/>
                <a:cs typeface="Times New Roman" panose="02020603050405020304" pitchFamily="18" charset="0"/>
              </a:rPr>
              <a:t> PID Cascade</a:t>
            </a:r>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gn="just">
              <a:lnSpc>
                <a:spcPct val="150000"/>
              </a:lnSpc>
            </a:pPr>
            <a:r>
              <a:rPr lang="en-US" sz="2800" b="1" smtClean="0">
                <a:latin typeface="Times New Roman" panose="02020603050405020304" pitchFamily="18" charset="0"/>
                <a:cs typeface="Times New Roman" panose="02020603050405020304" pitchFamily="18" charset="0"/>
              </a:rPr>
              <a:t>	</a:t>
            </a:r>
          </a:p>
          <a:p>
            <a:pPr algn="just">
              <a:lnSpc>
                <a:spcPct val="150000"/>
              </a:lnSpc>
            </a:pPr>
            <a:endParaRPr lang="en-US" sz="2800" b="1">
              <a:latin typeface="Times New Roman" panose="02020603050405020304" pitchFamily="18" charset="0"/>
              <a:cs typeface="Times New Roman" panose="02020603050405020304" pitchFamily="18" charset="0"/>
            </a:endParaRPr>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2 </a:t>
            </a:r>
            <a:r>
              <a:rPr lang="en-US" sz="2800">
                <a:latin typeface="Times New Roman" panose="02020603050405020304" pitchFamily="18" charset="0"/>
                <a:cs typeface="Times New Roman" panose="02020603050405020304" pitchFamily="18" charset="0"/>
              </a:rPr>
              <a:t>bộ điều khiển PID có thể cùng nhau tính toán toán để đem lại đáp ứng tốt hơn cho hệ thống.</a:t>
            </a:r>
          </a:p>
          <a:p>
            <a:endParaRPr lang="en-US" sz="2800" smtClean="0"/>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2800">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79982" y="1400620"/>
            <a:ext cx="11655480" cy="2433337"/>
          </a:xfrm>
          <a:prstGeom prst="rect">
            <a:avLst/>
          </a:prstGeom>
        </p:spPr>
      </p:pic>
      <p:sp>
        <p:nvSpPr>
          <p:cNvPr id="3" name="Slide Number Placeholder 2"/>
          <p:cNvSpPr>
            <a:spLocks noGrp="1"/>
          </p:cNvSpPr>
          <p:nvPr>
            <p:ph type="sldNum" sz="quarter" idx="12"/>
          </p:nvPr>
        </p:nvSpPr>
        <p:spPr/>
        <p:txBody>
          <a:bodyPr/>
          <a:lstStyle/>
          <a:p>
            <a:fld id="{583EDA66-0F99-44F4-B664-FAFFB2659AA0}" type="slidenum">
              <a:rPr lang="en-US" smtClean="0"/>
              <a:t>10</a:t>
            </a:fld>
            <a:endParaRPr lang="en-US"/>
          </a:p>
        </p:txBody>
      </p:sp>
    </p:spTree>
    <p:extLst>
      <p:ext uri="{BB962C8B-B14F-4D97-AF65-F5344CB8AC3E}">
        <p14:creationId xmlns:p14="http://schemas.microsoft.com/office/powerpoint/2010/main" val="1566464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4261" y="1065864"/>
            <a:ext cx="9545799" cy="5792136"/>
          </a:xfrm>
          <a:prstGeom prst="rect">
            <a:avLst/>
          </a:prstGeom>
        </p:spPr>
      </p:pic>
      <p:sp>
        <p:nvSpPr>
          <p:cNvPr id="12" name="Rectangle 11"/>
          <p:cNvSpPr/>
          <p:nvPr/>
        </p:nvSpPr>
        <p:spPr>
          <a:xfrm>
            <a:off x="0" y="0"/>
            <a:ext cx="12192000" cy="40626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smtClean="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2. Cơ sở lý thuyết </a:t>
            </a:r>
            <a:endParaRPr lang="en-US" sz="28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Anti-windup </a:t>
            </a:r>
            <a:r>
              <a:rPr lang="en-US" sz="2800" b="1" err="1" smtClean="0">
                <a:latin typeface="Times New Roman" panose="02020603050405020304" pitchFamily="18" charset="0"/>
                <a:cs typeface="Times New Roman" panose="02020603050405020304" pitchFamily="18" charset="0"/>
              </a:rPr>
              <a:t>cho</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bộ</a:t>
            </a:r>
            <a:r>
              <a:rPr lang="en-US" sz="2800" b="1" smtClean="0">
                <a:latin typeface="Times New Roman" panose="02020603050405020304" pitchFamily="18" charset="0"/>
                <a:cs typeface="Times New Roman" panose="02020603050405020304" pitchFamily="18" charset="0"/>
              </a:rPr>
              <a:t> PID </a:t>
            </a:r>
            <a:r>
              <a:rPr lang="en-US" sz="2800" b="1" err="1" smtClean="0">
                <a:latin typeface="Times New Roman" panose="02020603050405020304" pitchFamily="18" charset="0"/>
                <a:cs typeface="Times New Roman" panose="02020603050405020304" pitchFamily="18" charset="0"/>
              </a:rPr>
              <a:t>rời</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rạc</a:t>
            </a:r>
            <a:endParaRPr lang="en-US" sz="2800" b="1" smtClean="0">
              <a:latin typeface="Times New Roman" panose="02020603050405020304" pitchFamily="18" charset="0"/>
              <a:cs typeface="Times New Roman" panose="02020603050405020304" pitchFamily="18" charset="0"/>
            </a:endParaRPr>
          </a:p>
          <a:p>
            <a:pPr algn="just">
              <a:lnSpc>
                <a:spcPct val="150000"/>
              </a:lnSpc>
            </a:pPr>
            <a:r>
              <a:rPr lang="en-US" sz="2800" b="1" smtClean="0">
                <a:latin typeface="Times New Roman" panose="02020603050405020304" pitchFamily="18" charset="0"/>
                <a:cs typeface="Times New Roman" panose="02020603050405020304" pitchFamily="18" charset="0"/>
              </a:rPr>
              <a:t>	</a:t>
            </a:r>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gn="just">
              <a:lnSpc>
                <a:spcPct val="150000"/>
              </a:lnSpc>
            </a:pPr>
            <a:r>
              <a:rPr lang="en-US" sz="2800" b="1">
                <a:latin typeface="Times New Roman" panose="02020603050405020304" pitchFamily="18" charset="0"/>
                <a:cs typeface="Times New Roman" panose="02020603050405020304" pitchFamily="18" charset="0"/>
              </a:rPr>
              <a:t>	</a:t>
            </a:r>
            <a:r>
              <a:rPr lang="en-US" sz="2800" b="1" smtClean="0">
                <a:latin typeface="Times New Roman" panose="02020603050405020304" pitchFamily="18" charset="0"/>
                <a:cs typeface="Times New Roman" panose="02020603050405020304" pitchFamily="18" charset="0"/>
              </a:rPr>
              <a:t>	</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11</a:t>
            </a:fld>
            <a:endParaRPr lang="en-US"/>
          </a:p>
        </p:txBody>
      </p:sp>
    </p:spTree>
    <p:extLst>
      <p:ext uri="{BB962C8B-B14F-4D97-AF65-F5344CB8AC3E}">
        <p14:creationId xmlns:p14="http://schemas.microsoft.com/office/powerpoint/2010/main" val="479498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46369"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Cấu hình Raspberry Pi 3</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Rectangle 2"/>
          <p:cNvSpPr>
            <a:spLocks noChangeArrowheads="1"/>
          </p:cNvSpPr>
          <p:nvPr/>
        </p:nvSpPr>
        <p:spPr bwMode="auto">
          <a:xfrm>
            <a:off x="2009272" y="619689"/>
            <a:ext cx="180270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Slide Number Placeholder 3"/>
          <p:cNvSpPr>
            <a:spLocks noGrp="1"/>
          </p:cNvSpPr>
          <p:nvPr>
            <p:ph type="sldNum" sz="quarter" idx="12"/>
          </p:nvPr>
        </p:nvSpPr>
        <p:spPr/>
        <p:txBody>
          <a:bodyPr/>
          <a:lstStyle/>
          <a:p>
            <a:fld id="{583EDA66-0F99-44F4-B664-FAFFB2659AA0}" type="slidenum">
              <a:rPr lang="en-US" smtClean="0"/>
              <a:t>12</a:t>
            </a:fld>
            <a:endParaRPr lang="en-US"/>
          </a:p>
        </p:txBody>
      </p:sp>
      <p:pic>
        <p:nvPicPr>
          <p:cNvPr id="5" name="Picture 4"/>
          <p:cNvPicPr>
            <a:picLocks noChangeAspect="1"/>
          </p:cNvPicPr>
          <p:nvPr/>
        </p:nvPicPr>
        <p:blipFill>
          <a:blip r:embed="rId2"/>
          <a:stretch>
            <a:fillRect/>
          </a:stretch>
        </p:blipFill>
        <p:spPr>
          <a:xfrm>
            <a:off x="2442409" y="1003392"/>
            <a:ext cx="7815053" cy="5718083"/>
          </a:xfrm>
          <a:prstGeom prst="rect">
            <a:avLst/>
          </a:prstGeom>
        </p:spPr>
      </p:pic>
    </p:spTree>
    <p:extLst>
      <p:ext uri="{BB962C8B-B14F-4D97-AF65-F5344CB8AC3E}">
        <p14:creationId xmlns:p14="http://schemas.microsoft.com/office/powerpoint/2010/main" val="2752289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58400"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Cấu hình Kit STM32F4 Discovery</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Rectangle 2"/>
          <p:cNvSpPr>
            <a:spLocks noChangeArrowheads="1"/>
          </p:cNvSpPr>
          <p:nvPr/>
        </p:nvSpPr>
        <p:spPr bwMode="auto">
          <a:xfrm>
            <a:off x="2045367" y="930353"/>
            <a:ext cx="188730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Slide Number Placeholder 3"/>
          <p:cNvSpPr>
            <a:spLocks noGrp="1"/>
          </p:cNvSpPr>
          <p:nvPr>
            <p:ph type="sldNum" sz="quarter" idx="12"/>
          </p:nvPr>
        </p:nvSpPr>
        <p:spPr/>
        <p:txBody>
          <a:bodyPr/>
          <a:lstStyle/>
          <a:p>
            <a:fld id="{583EDA66-0F99-44F4-B664-FAFFB2659AA0}" type="slidenum">
              <a:rPr lang="en-US" smtClean="0"/>
              <a:t>13</a:t>
            </a:fld>
            <a:endParaRPr lang="en-US"/>
          </a:p>
        </p:txBody>
      </p:sp>
      <p:pic>
        <p:nvPicPr>
          <p:cNvPr id="3" name="Picture 2"/>
          <p:cNvPicPr>
            <a:picLocks noChangeAspect="1"/>
          </p:cNvPicPr>
          <p:nvPr/>
        </p:nvPicPr>
        <p:blipFill>
          <a:blip r:embed="rId2"/>
          <a:stretch>
            <a:fillRect/>
          </a:stretch>
        </p:blipFill>
        <p:spPr>
          <a:xfrm>
            <a:off x="1602902" y="1316070"/>
            <a:ext cx="9020982" cy="5405405"/>
          </a:xfrm>
          <a:prstGeom prst="rect">
            <a:avLst/>
          </a:prstGeom>
        </p:spPr>
      </p:pic>
    </p:spTree>
    <p:extLst>
      <p:ext uri="{BB962C8B-B14F-4D97-AF65-F5344CB8AC3E}">
        <p14:creationId xmlns:p14="http://schemas.microsoft.com/office/powerpoint/2010/main" val="3884348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238874" cy="763285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Tính </a:t>
            </a:r>
            <a:r>
              <a:rPr lang="en-US" sz="2800" b="1" err="1" smtClean="0">
                <a:latin typeface="Times New Roman" panose="02020603050405020304" pitchFamily="18" charset="0"/>
                <a:cs typeface="Times New Roman" panose="02020603050405020304" pitchFamily="18" charset="0"/>
              </a:rPr>
              <a:t>toán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nguồn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cho</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hệ</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thống</a:t>
            </a: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2800" b="1" smtClean="0">
              <a:latin typeface="Times New Roman" panose="02020603050405020304" pitchFamily="18" charset="0"/>
              <a:cs typeface="Times New Roman" panose="02020603050405020304" pitchFamily="18" charset="0"/>
            </a:endParaRPr>
          </a:p>
          <a:p>
            <a:endParaRPr lang="en-US" sz="2800" smtClean="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80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Nguồn của Camera và Kit STM32F4 Discovery lấy trực tiếp từ Raspberry Pi qua cổng CSI.</a:t>
            </a:r>
          </a:p>
          <a:p>
            <a:pPr>
              <a:lnSpc>
                <a:spcPct val="150000"/>
              </a:lnSpc>
            </a:pPr>
            <a:r>
              <a:rPr lang="en-US" sz="2800" smtClean="0">
                <a:latin typeface="Times New Roman" panose="02020603050405020304" pitchFamily="18" charset="0"/>
                <a:cs typeface="Times New Roman" panose="02020603050405020304" pitchFamily="18" charset="0"/>
              </a:rPr>
              <a:t>	=&gt; Nguồn cấp cho Raspberry Pi 3 là nguồn 5V – 2.5 A.</a:t>
            </a:r>
          </a:p>
          <a:p>
            <a:pPr marL="342900" indent="-3429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Hệ </a:t>
            </a:r>
            <a:r>
              <a:rPr lang="en-US" sz="2800" err="1">
                <a:latin typeface="Times New Roman" panose="02020603050405020304" pitchFamily="18" charset="0"/>
                <a:cs typeface="Times New Roman" panose="02020603050405020304" pitchFamily="18" charset="0"/>
              </a:rPr>
              <a:t>thống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dụng</a:t>
            </a:r>
            <a:r>
              <a:rPr lang="en-US" sz="2800">
                <a:latin typeface="Times New Roman" panose="02020603050405020304" pitchFamily="18" charset="0"/>
                <a:cs typeface="Times New Roman" panose="02020603050405020304" pitchFamily="18" charset="0"/>
              </a:rPr>
              <a:t> 2 </a:t>
            </a:r>
            <a:r>
              <a:rPr lang="en-US" sz="2800" err="1">
                <a:latin typeface="Times New Roman" panose="02020603050405020304" pitchFamily="18" charset="0"/>
                <a:cs typeface="Times New Roman" panose="02020603050405020304" pitchFamily="18" charset="0"/>
              </a:rPr>
              <a:t>động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cơ</a:t>
            </a:r>
            <a:r>
              <a:rPr lang="en-US" sz="280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Faulhaber</a:t>
            </a:r>
            <a:r>
              <a:rPr lang="en-US" sz="2800" smtClean="0">
                <a:latin typeface="Times New Roman" panose="02020603050405020304" pitchFamily="18" charset="0"/>
                <a:cs typeface="Times New Roman" panose="02020603050405020304" pitchFamily="18" charset="0"/>
              </a:rPr>
              <a:t> 12V</a:t>
            </a:r>
          </a:p>
          <a:p>
            <a:pPr>
              <a:lnSpc>
                <a:spcPct val="150000"/>
              </a:lnSpc>
            </a:pP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=&gt; </a:t>
            </a:r>
            <a:r>
              <a:rPr lang="en-US" sz="2800" err="1" smtClean="0">
                <a:latin typeface="Times New Roman" panose="02020603050405020304" pitchFamily="18" charset="0"/>
                <a:cs typeface="Times New Roman" panose="02020603050405020304" pitchFamily="18" charset="0"/>
              </a:rPr>
              <a:t>Nguồn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cấp</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cho</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động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cơ</a:t>
            </a:r>
            <a:r>
              <a:rPr lang="en-US" sz="2800" smtClean="0">
                <a:latin typeface="Times New Roman" panose="02020603050405020304" pitchFamily="18" charset="0"/>
                <a:cs typeface="Times New Roman" panose="02020603050405020304" pitchFamily="18" charset="0"/>
              </a:rPr>
              <a:t> là </a:t>
            </a:r>
            <a:r>
              <a:rPr lang="en-US" sz="2800" err="1">
                <a:latin typeface="Times New Roman" panose="02020603050405020304" pitchFamily="18" charset="0"/>
                <a:cs typeface="Times New Roman" panose="02020603050405020304" pitchFamily="18" charset="0"/>
              </a:rPr>
              <a:t>nguồn</a:t>
            </a:r>
            <a:r>
              <a:rPr lang="en-US" sz="2800">
                <a:latin typeface="Times New Roman" panose="02020603050405020304" pitchFamily="18" charset="0"/>
                <a:cs typeface="Times New Roman" panose="02020603050405020304" pitchFamily="18" charset="0"/>
              </a:rPr>
              <a:t> 12V – 3A.</a:t>
            </a:r>
          </a:p>
          <a:p>
            <a:r>
              <a:rPr lang="en-US" sz="2800">
                <a:latin typeface="Times New Roman" panose="02020603050405020304" pitchFamily="18" charset="0"/>
                <a:cs typeface="Times New Roman" panose="02020603050405020304" pitchFamily="18" charset="0"/>
              </a:rPr>
              <a:t>	</a:t>
            </a: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28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4687900"/>
              </p:ext>
            </p:extLst>
          </p:nvPr>
        </p:nvGraphicFramePr>
        <p:xfrm>
          <a:off x="2584540" y="1463967"/>
          <a:ext cx="6756400" cy="1744980"/>
        </p:xfrm>
        <a:graphic>
          <a:graphicData uri="http://schemas.openxmlformats.org/drawingml/2006/table">
            <a:tbl>
              <a:tblPr>
                <a:tableStyleId>{5C22544A-7EE6-4342-B048-85BDC9FD1C3A}</a:tableStyleId>
              </a:tblPr>
              <a:tblGrid>
                <a:gridCol w="5091090">
                  <a:extLst>
                    <a:ext uri="{9D8B030D-6E8A-4147-A177-3AD203B41FA5}">
                      <a16:colId xmlns:a16="http://schemas.microsoft.com/office/drawing/2014/main" val="878050726"/>
                    </a:ext>
                  </a:extLst>
                </a:gridCol>
                <a:gridCol w="1665310">
                  <a:extLst>
                    <a:ext uri="{9D8B030D-6E8A-4147-A177-3AD203B41FA5}">
                      <a16:colId xmlns:a16="http://schemas.microsoft.com/office/drawing/2014/main" val="524093671"/>
                    </a:ext>
                  </a:extLst>
                </a:gridCol>
              </a:tblGrid>
              <a:tr h="307307">
                <a:tc>
                  <a:txBody>
                    <a:bodyPr/>
                    <a:lstStyle/>
                    <a:p>
                      <a:pPr algn="l" fontAlgn="b"/>
                      <a:r>
                        <a:rPr lang="en-US" sz="2800" u="none" strike="noStrike">
                          <a:solidFill>
                            <a:schemeClr val="tx1"/>
                          </a:solidFill>
                          <a:effectLst/>
                          <a:latin typeface="Times New Roman" panose="02020603050405020304" pitchFamily="18" charset="0"/>
                          <a:cs typeface="Times New Roman" panose="02020603050405020304" pitchFamily="18" charset="0"/>
                        </a:rPr>
                        <a:t>Raspberry Pi 3 (4 CPU Full Load)</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800" u="none" strike="noStrike">
                          <a:solidFill>
                            <a:schemeClr val="tx1"/>
                          </a:solidFill>
                          <a:effectLst/>
                          <a:latin typeface="Times New Roman" panose="02020603050405020304" pitchFamily="18" charset="0"/>
                          <a:cs typeface="Times New Roman" panose="02020603050405020304" pitchFamily="18" charset="0"/>
                        </a:rPr>
                        <a:t>730 mA</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750329"/>
                  </a:ext>
                </a:extLst>
              </a:tr>
              <a:tr h="390525">
                <a:tc>
                  <a:txBody>
                    <a:bodyPr/>
                    <a:lstStyle/>
                    <a:p>
                      <a:pPr algn="l" fontAlgn="b"/>
                      <a:r>
                        <a:rPr lang="it-IT" sz="2800" u="none" strike="noStrike">
                          <a:solidFill>
                            <a:schemeClr val="tx1"/>
                          </a:solidFill>
                          <a:effectLst/>
                          <a:latin typeface="Times New Roman" panose="02020603050405020304" pitchFamily="18" charset="0"/>
                          <a:cs typeface="Times New Roman" panose="02020603050405020304" pitchFamily="18" charset="0"/>
                        </a:rPr>
                        <a:t>Camera Raspbery Pi Module NoIR</a:t>
                      </a:r>
                      <a:endParaRPr lang="it-IT"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800" u="none" strike="noStrike">
                          <a:solidFill>
                            <a:schemeClr val="tx1"/>
                          </a:solidFill>
                          <a:effectLst/>
                          <a:latin typeface="Times New Roman" panose="02020603050405020304" pitchFamily="18" charset="0"/>
                          <a:cs typeface="Times New Roman" panose="02020603050405020304" pitchFamily="18" charset="0"/>
                        </a:rPr>
                        <a:t>250 mA</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0883263"/>
                  </a:ext>
                </a:extLst>
              </a:tr>
              <a:tr h="390525">
                <a:tc>
                  <a:txBody>
                    <a:bodyPr/>
                    <a:lstStyle/>
                    <a:p>
                      <a:pPr algn="l" fontAlgn="b"/>
                      <a:r>
                        <a:rPr lang="en-US" sz="2800" u="none" strike="noStrike">
                          <a:solidFill>
                            <a:schemeClr val="tx1"/>
                          </a:solidFill>
                          <a:effectLst/>
                          <a:latin typeface="Times New Roman" panose="02020603050405020304" pitchFamily="18" charset="0"/>
                          <a:cs typeface="Times New Roman" panose="02020603050405020304" pitchFamily="18" charset="0"/>
                        </a:rPr>
                        <a:t>Kit STM32F4 Discovery</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800" u="none" strike="noStrike">
                          <a:solidFill>
                            <a:schemeClr val="tx1"/>
                          </a:solidFill>
                          <a:effectLst/>
                          <a:latin typeface="Times New Roman" panose="02020603050405020304" pitchFamily="18" charset="0"/>
                          <a:cs typeface="Times New Roman" panose="02020603050405020304" pitchFamily="18" charset="0"/>
                        </a:rPr>
                        <a:t>25 mA</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1984406"/>
                  </a:ext>
                </a:extLst>
              </a:tr>
              <a:tr h="390525">
                <a:tc>
                  <a:txBody>
                    <a:bodyPr/>
                    <a:lstStyle/>
                    <a:p>
                      <a:pPr algn="l" fontAlgn="b"/>
                      <a:r>
                        <a:rPr lang="en-US" sz="2800" u="none" strike="noStrike">
                          <a:solidFill>
                            <a:schemeClr val="tx1"/>
                          </a:solidFill>
                          <a:effectLst/>
                          <a:latin typeface="Times New Roman" panose="02020603050405020304" pitchFamily="18" charset="0"/>
                          <a:cs typeface="Times New Roman" panose="02020603050405020304" pitchFamily="18" charset="0"/>
                        </a:rPr>
                        <a:t>Faulhaber Motor</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800" u="none" strike="noStrike">
                          <a:solidFill>
                            <a:schemeClr val="tx1"/>
                          </a:solidFill>
                          <a:effectLst/>
                          <a:latin typeface="Times New Roman" panose="02020603050405020304" pitchFamily="18" charset="0"/>
                          <a:cs typeface="Times New Roman" panose="02020603050405020304" pitchFamily="18" charset="0"/>
                        </a:rPr>
                        <a:t>1400 mA</a:t>
                      </a:r>
                      <a:endParaRPr lang="en-US" sz="28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4304450"/>
                  </a:ext>
                </a:extLst>
              </a:tr>
            </a:tbl>
          </a:graphicData>
        </a:graphic>
      </p:graphicFrame>
      <p:sp>
        <p:nvSpPr>
          <p:cNvPr id="2" name="Slide Number Placeholder 1"/>
          <p:cNvSpPr>
            <a:spLocks noGrp="1"/>
          </p:cNvSpPr>
          <p:nvPr>
            <p:ph type="sldNum" sz="quarter" idx="12"/>
          </p:nvPr>
        </p:nvSpPr>
        <p:spPr/>
        <p:txBody>
          <a:bodyPr/>
          <a:lstStyle/>
          <a:p>
            <a:fld id="{583EDA66-0F99-44F4-B664-FAFFB2659AA0}" type="slidenum">
              <a:rPr lang="en-US" smtClean="0"/>
              <a:t>14</a:t>
            </a:fld>
            <a:endParaRPr lang="en-US"/>
          </a:p>
        </p:txBody>
      </p:sp>
    </p:spTree>
    <p:extLst>
      <p:ext uri="{BB962C8B-B14F-4D97-AF65-F5344CB8AC3E}">
        <p14:creationId xmlns:p14="http://schemas.microsoft.com/office/powerpoint/2010/main" val="1609298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1" y="0"/>
            <a:ext cx="10070432"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thống</a:t>
            </a:r>
          </a:p>
          <a:p>
            <a:pPr algn="ctr">
              <a:lnSpc>
                <a:spcPct val="150000"/>
              </a:lnSpc>
            </a:pPr>
            <a:r>
              <a:rPr lang="en-US" sz="2800" b="1" smtClean="0">
                <a:latin typeface="Times New Roman" panose="02020603050405020304" pitchFamily="18" charset="0"/>
                <a:cs typeface="Times New Roman" panose="02020603050405020304" pitchFamily="18" charset="0"/>
              </a:rPr>
              <a:t>Hệ </a:t>
            </a:r>
            <a:r>
              <a:rPr lang="en-US" sz="2800" b="1" err="1" smtClean="0">
                <a:latin typeface="Times New Roman" panose="02020603050405020304" pitchFamily="18" charset="0"/>
                <a:cs typeface="Times New Roman" panose="02020603050405020304" pitchFamily="18" charset="0"/>
              </a:rPr>
              <a:t>thống</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mềm</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trên</a:t>
            </a:r>
            <a:r>
              <a:rPr lang="en-US" sz="2800" b="1" smtClean="0">
                <a:latin typeface="Times New Roman" panose="02020603050405020304" pitchFamily="18" charset="0"/>
                <a:cs typeface="Times New Roman" panose="02020603050405020304" pitchFamily="18" charset="0"/>
              </a:rPr>
              <a:t> Raspberry Pi 3</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15</a:t>
            </a:fld>
            <a:endParaRPr lang="en-US"/>
          </a:p>
        </p:txBody>
      </p:sp>
      <p:pic>
        <p:nvPicPr>
          <p:cNvPr id="5" name="Picture 4"/>
          <p:cNvPicPr>
            <a:picLocks noChangeAspect="1"/>
          </p:cNvPicPr>
          <p:nvPr/>
        </p:nvPicPr>
        <p:blipFill>
          <a:blip r:embed="rId2"/>
          <a:stretch>
            <a:fillRect/>
          </a:stretch>
        </p:blipFill>
        <p:spPr>
          <a:xfrm>
            <a:off x="1608983" y="1338983"/>
            <a:ext cx="8690049" cy="5291763"/>
          </a:xfrm>
          <a:prstGeom prst="rect">
            <a:avLst/>
          </a:prstGeom>
        </p:spPr>
      </p:pic>
    </p:spTree>
    <p:extLst>
      <p:ext uri="{BB962C8B-B14F-4D97-AF65-F5344CB8AC3E}">
        <p14:creationId xmlns:p14="http://schemas.microsoft.com/office/powerpoint/2010/main" val="2011063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1" y="0"/>
            <a:ext cx="10070432"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thống</a:t>
            </a:r>
          </a:p>
          <a:p>
            <a:pPr algn="ctr">
              <a:lnSpc>
                <a:spcPct val="150000"/>
              </a:lnSpc>
            </a:pPr>
            <a:r>
              <a:rPr lang="en-US" sz="2800" b="1" smtClean="0">
                <a:latin typeface="Times New Roman" panose="02020603050405020304" pitchFamily="18" charset="0"/>
                <a:cs typeface="Times New Roman" panose="02020603050405020304" pitchFamily="18" charset="0"/>
              </a:rPr>
              <a:t>Giải thuật tổng quát trên Raspberry Pi 3</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16</a:t>
            </a:fld>
            <a:endParaRPr lang="en-US"/>
          </a:p>
        </p:txBody>
      </p:sp>
      <p:pic>
        <p:nvPicPr>
          <p:cNvPr id="5" name="Picture 4"/>
          <p:cNvPicPr>
            <a:picLocks noChangeAspect="1"/>
          </p:cNvPicPr>
          <p:nvPr/>
        </p:nvPicPr>
        <p:blipFill>
          <a:blip r:embed="rId2"/>
          <a:stretch>
            <a:fillRect/>
          </a:stretch>
        </p:blipFill>
        <p:spPr>
          <a:xfrm>
            <a:off x="754608" y="1306924"/>
            <a:ext cx="10702838" cy="5414551"/>
          </a:xfrm>
          <a:prstGeom prst="rect">
            <a:avLst/>
          </a:prstGeom>
        </p:spPr>
      </p:pic>
    </p:spTree>
    <p:extLst>
      <p:ext uri="{BB962C8B-B14F-4D97-AF65-F5344CB8AC3E}">
        <p14:creationId xmlns:p14="http://schemas.microsoft.com/office/powerpoint/2010/main" val="4245548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34337"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Hệ </a:t>
            </a:r>
            <a:r>
              <a:rPr lang="en-US" sz="2800" b="1" err="1" smtClean="0">
                <a:latin typeface="Times New Roman" panose="02020603050405020304" pitchFamily="18" charset="0"/>
                <a:cs typeface="Times New Roman" panose="02020603050405020304" pitchFamily="18" charset="0"/>
              </a:rPr>
              <a:t>thống</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mềm</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trên</a:t>
            </a:r>
            <a:r>
              <a:rPr lang="en-US" sz="2800" b="1" smtClean="0">
                <a:latin typeface="Times New Roman" panose="02020603050405020304" pitchFamily="18" charset="0"/>
                <a:cs typeface="Times New Roman" panose="02020603050405020304" pitchFamily="18" charset="0"/>
              </a:rPr>
              <a:t> Kit STM32F4 Discovery</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17</a:t>
            </a:fld>
            <a:endParaRPr lang="en-US"/>
          </a:p>
        </p:txBody>
      </p:sp>
      <p:pic>
        <p:nvPicPr>
          <p:cNvPr id="5" name="Picture 4"/>
          <p:cNvPicPr>
            <a:picLocks noChangeAspect="1"/>
          </p:cNvPicPr>
          <p:nvPr/>
        </p:nvPicPr>
        <p:blipFill>
          <a:blip r:embed="rId2"/>
          <a:stretch>
            <a:fillRect/>
          </a:stretch>
        </p:blipFill>
        <p:spPr>
          <a:xfrm>
            <a:off x="1861052" y="1396186"/>
            <a:ext cx="8533154" cy="5226294"/>
          </a:xfrm>
          <a:prstGeom prst="rect">
            <a:avLst/>
          </a:prstGeom>
        </p:spPr>
      </p:pic>
    </p:spTree>
    <p:extLst>
      <p:ext uri="{BB962C8B-B14F-4D97-AF65-F5344CB8AC3E}">
        <p14:creationId xmlns:p14="http://schemas.microsoft.com/office/powerpoint/2010/main" val="426029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34337"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Giải thuật tổng quát trên Kit STM32F4 Discovery</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18</a:t>
            </a:fld>
            <a:endParaRPr lang="en-US"/>
          </a:p>
        </p:txBody>
      </p:sp>
      <p:pic>
        <p:nvPicPr>
          <p:cNvPr id="4" name="Picture 3"/>
          <p:cNvPicPr>
            <a:picLocks noChangeAspect="1"/>
          </p:cNvPicPr>
          <p:nvPr/>
        </p:nvPicPr>
        <p:blipFill>
          <a:blip r:embed="rId2"/>
          <a:stretch>
            <a:fillRect/>
          </a:stretch>
        </p:blipFill>
        <p:spPr>
          <a:xfrm>
            <a:off x="2067025" y="1378451"/>
            <a:ext cx="8809523" cy="5343024"/>
          </a:xfrm>
          <a:prstGeom prst="rect">
            <a:avLst/>
          </a:prstGeom>
        </p:spPr>
      </p:pic>
    </p:spTree>
    <p:extLst>
      <p:ext uri="{BB962C8B-B14F-4D97-AF65-F5344CB8AC3E}">
        <p14:creationId xmlns:p14="http://schemas.microsoft.com/office/powerpoint/2010/main" val="35832299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1" y="0"/>
            <a:ext cx="10070432"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Ứng </a:t>
            </a:r>
            <a:r>
              <a:rPr lang="en-US" sz="2800" b="1" err="1" smtClean="0">
                <a:latin typeface="Times New Roman" panose="02020603050405020304" pitchFamily="18" charset="0"/>
                <a:cs typeface="Times New Roman" panose="02020603050405020304" pitchFamily="18" charset="0"/>
              </a:rPr>
              <a:t>dụng</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điều</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khiển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hệ</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thống</a:t>
            </a: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127869" y="1483915"/>
            <a:ext cx="7956316" cy="4577963"/>
          </a:xfrm>
          <a:prstGeom prst="rect">
            <a:avLst/>
          </a:prstGeom>
        </p:spPr>
      </p:pic>
      <p:pic>
        <p:nvPicPr>
          <p:cNvPr id="6" name="Picture 5"/>
          <p:cNvPicPr/>
          <p:nvPr/>
        </p:nvPicPr>
        <p:blipFill>
          <a:blip r:embed="rId3"/>
          <a:stretch>
            <a:fillRect/>
          </a:stretch>
        </p:blipFill>
        <p:spPr>
          <a:xfrm>
            <a:off x="2127869" y="1483918"/>
            <a:ext cx="7956316" cy="4577963"/>
          </a:xfrm>
          <a:prstGeom prst="rect">
            <a:avLst/>
          </a:prstGeom>
        </p:spPr>
      </p:pic>
      <p:pic>
        <p:nvPicPr>
          <p:cNvPr id="7" name="Picture 6"/>
          <p:cNvPicPr/>
          <p:nvPr/>
        </p:nvPicPr>
        <p:blipFill>
          <a:blip r:embed="rId4"/>
          <a:stretch>
            <a:fillRect/>
          </a:stretch>
        </p:blipFill>
        <p:spPr>
          <a:xfrm>
            <a:off x="2127869" y="1483918"/>
            <a:ext cx="7956316" cy="4577964"/>
          </a:xfrm>
          <a:prstGeom prst="rect">
            <a:avLst/>
          </a:prstGeom>
        </p:spPr>
      </p:pic>
      <p:pic>
        <p:nvPicPr>
          <p:cNvPr id="8" name="Picture 7"/>
          <p:cNvPicPr/>
          <p:nvPr/>
        </p:nvPicPr>
        <p:blipFill>
          <a:blip r:embed="rId5"/>
          <a:stretch>
            <a:fillRect/>
          </a:stretch>
        </p:blipFill>
        <p:spPr>
          <a:xfrm>
            <a:off x="2127869" y="1483920"/>
            <a:ext cx="7956316" cy="4577965"/>
          </a:xfrm>
          <a:prstGeom prst="rect">
            <a:avLst/>
          </a:prstGeom>
        </p:spPr>
      </p:pic>
      <p:sp>
        <p:nvSpPr>
          <p:cNvPr id="2" name="Slide Number Placeholder 1"/>
          <p:cNvSpPr>
            <a:spLocks noGrp="1"/>
          </p:cNvSpPr>
          <p:nvPr>
            <p:ph type="sldNum" sz="quarter" idx="12"/>
          </p:nvPr>
        </p:nvSpPr>
        <p:spPr/>
        <p:txBody>
          <a:bodyPr/>
          <a:lstStyle/>
          <a:p>
            <a:fld id="{583EDA66-0F99-44F4-B664-FAFFB2659AA0}" type="slidenum">
              <a:rPr lang="en-US" smtClean="0"/>
              <a:t>19</a:t>
            </a:fld>
            <a:endParaRPr lang="en-US"/>
          </a:p>
        </p:txBody>
      </p:sp>
    </p:spTree>
    <p:extLst>
      <p:ext uri="{BB962C8B-B14F-4D97-AF65-F5344CB8AC3E}">
        <p14:creationId xmlns:p14="http://schemas.microsoft.com/office/powerpoint/2010/main" val="149425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517449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en-US" sz="3200" b="1" smtClean="0">
              <a:latin typeface="Times New Roman" panose="02020603050405020304" pitchFamily="18" charset="0"/>
              <a:cs typeface="Times New Roman" panose="02020603050405020304" pitchFamily="18" charset="0"/>
            </a:endParaRPr>
          </a:p>
          <a:p>
            <a:pPr lvl="6" algn="just">
              <a:lnSpc>
                <a:spcPct val="150000"/>
              </a:lnSpc>
            </a:pPr>
            <a:r>
              <a:rPr lang="en-US" sz="3200" b="1" smtClean="0">
                <a:latin typeface="Times New Roman" panose="02020603050405020304" pitchFamily="18" charset="0"/>
                <a:cs typeface="Times New Roman" panose="02020603050405020304" pitchFamily="18" charset="0"/>
              </a:rPr>
              <a:t>Nội dung </a:t>
            </a:r>
            <a:r>
              <a:rPr lang="en-US" sz="3200" b="1" err="1" smtClean="0">
                <a:latin typeface="Times New Roman" panose="02020603050405020304" pitchFamily="18" charset="0"/>
                <a:cs typeface="Times New Roman" panose="02020603050405020304" pitchFamily="18" charset="0"/>
              </a:rPr>
              <a:t>báo</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cáo</a:t>
            </a:r>
            <a:endParaRPr lang="en-US" sz="3200" b="1" smtClean="0">
              <a:latin typeface="Times New Roman" panose="02020603050405020304" pitchFamily="18" charset="0"/>
              <a:cs typeface="Times New Roman" panose="02020603050405020304" pitchFamily="18" charset="0"/>
            </a:endParaRPr>
          </a:p>
          <a:p>
            <a:pPr lvl="6" algn="just">
              <a:lnSpc>
                <a:spcPct val="150000"/>
              </a:lnSpc>
            </a:pPr>
            <a:endParaRPr lang="en-US" sz="3200" b="1" smtClean="0">
              <a:latin typeface="Times New Roman" panose="02020603050405020304" pitchFamily="18" charset="0"/>
              <a:cs typeface="Times New Roman" panose="02020603050405020304" pitchFamily="18" charset="0"/>
            </a:endParaRPr>
          </a:p>
          <a:p>
            <a:pPr lvl="7" algn="just">
              <a:lnSpc>
                <a:spcPct val="150000"/>
              </a:lnSpc>
            </a:pPr>
            <a:r>
              <a:rPr lang="en-US" sz="3200" b="1" smtClean="0">
                <a:latin typeface="Times New Roman" panose="02020603050405020304" pitchFamily="18" charset="0"/>
                <a:cs typeface="Times New Roman" panose="02020603050405020304" pitchFamily="18" charset="0"/>
              </a:rPr>
              <a:t>1. </a:t>
            </a:r>
            <a:r>
              <a:rPr lang="en-US" sz="3200" b="1" err="1" smtClean="0">
                <a:latin typeface="Times New Roman" panose="02020603050405020304" pitchFamily="18" charset="0"/>
                <a:cs typeface="Times New Roman" panose="02020603050405020304" pitchFamily="18" charset="0"/>
              </a:rPr>
              <a:t>Tổng</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quan</a:t>
            </a:r>
            <a:endParaRPr lang="en-US" sz="3200" b="1" smtClean="0">
              <a:latin typeface="Times New Roman" panose="02020603050405020304" pitchFamily="18" charset="0"/>
              <a:cs typeface="Times New Roman" panose="02020603050405020304" pitchFamily="18" charset="0"/>
            </a:endParaRPr>
          </a:p>
          <a:p>
            <a:pPr lvl="7" algn="just">
              <a:lnSpc>
                <a:spcPct val="150000"/>
              </a:lnSpc>
            </a:pPr>
            <a:r>
              <a:rPr lang="en-US" sz="3200" b="1" smtClean="0">
                <a:latin typeface="Times New Roman" panose="02020603050405020304" pitchFamily="18" charset="0"/>
                <a:cs typeface="Times New Roman" panose="02020603050405020304" pitchFamily="18" charset="0"/>
              </a:rPr>
              <a:t>2. </a:t>
            </a:r>
            <a:r>
              <a:rPr lang="en-US" sz="3200" b="1" err="1" smtClean="0">
                <a:latin typeface="Times New Roman" panose="02020603050405020304" pitchFamily="18" charset="0"/>
                <a:cs typeface="Times New Roman" panose="02020603050405020304" pitchFamily="18" charset="0"/>
              </a:rPr>
              <a:t>Cơ</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sở</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lý</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thuyết</a:t>
            </a:r>
            <a:endParaRPr lang="en-US" sz="3200" b="1" smtClean="0">
              <a:latin typeface="Times New Roman" panose="02020603050405020304" pitchFamily="18" charset="0"/>
              <a:cs typeface="Times New Roman" panose="02020603050405020304" pitchFamily="18" charset="0"/>
            </a:endParaRPr>
          </a:p>
          <a:p>
            <a:pPr lvl="7" algn="just">
              <a:lnSpc>
                <a:spcPct val="150000"/>
              </a:lnSpc>
            </a:pPr>
            <a:r>
              <a:rPr lang="en-US" sz="3200" b="1" smtClean="0">
                <a:latin typeface="Times New Roman" panose="02020603050405020304" pitchFamily="18" charset="0"/>
                <a:cs typeface="Times New Roman" panose="02020603050405020304" pitchFamily="18" charset="0"/>
              </a:rPr>
              <a:t>3. </a:t>
            </a:r>
            <a:r>
              <a:rPr lang="en-US" sz="3200" b="1" err="1" smtClean="0">
                <a:latin typeface="Times New Roman" panose="02020603050405020304" pitchFamily="18" charset="0"/>
                <a:cs typeface="Times New Roman" panose="02020603050405020304" pitchFamily="18" charset="0"/>
              </a:rPr>
              <a:t>Thiết</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kế</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và</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thi</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công</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hệ</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thống</a:t>
            </a:r>
            <a:endParaRPr lang="en-US" sz="3200" b="1" smtClean="0">
              <a:latin typeface="Times New Roman" panose="02020603050405020304" pitchFamily="18" charset="0"/>
              <a:cs typeface="Times New Roman" panose="02020603050405020304" pitchFamily="18" charset="0"/>
            </a:endParaRPr>
          </a:p>
          <a:p>
            <a:pPr lvl="7" algn="just">
              <a:lnSpc>
                <a:spcPct val="150000"/>
              </a:lnSpc>
            </a:pPr>
            <a:r>
              <a:rPr lang="en-US" sz="3200" b="1" smtClean="0">
                <a:latin typeface="Times New Roman" panose="02020603050405020304" pitchFamily="18" charset="0"/>
                <a:cs typeface="Times New Roman" panose="02020603050405020304" pitchFamily="18" charset="0"/>
              </a:rPr>
              <a:t>4. </a:t>
            </a:r>
            <a:r>
              <a:rPr lang="en-US" sz="3200" b="1" err="1" smtClean="0">
                <a:latin typeface="Times New Roman" panose="02020603050405020304" pitchFamily="18" charset="0"/>
                <a:cs typeface="Times New Roman" panose="02020603050405020304" pitchFamily="18" charset="0"/>
              </a:rPr>
              <a:t>Kết</a:t>
            </a:r>
            <a:r>
              <a:rPr lang="en-US" sz="3200" b="1" smtClean="0">
                <a:latin typeface="Times New Roman" panose="02020603050405020304" pitchFamily="18" charset="0"/>
                <a:cs typeface="Times New Roman" panose="02020603050405020304" pitchFamily="18" charset="0"/>
              </a:rPr>
              <a:t> luận </a:t>
            </a:r>
            <a:r>
              <a:rPr lang="en-US" sz="3200" b="1" err="1" smtClean="0">
                <a:latin typeface="Times New Roman" panose="02020603050405020304" pitchFamily="18" charset="0"/>
                <a:cs typeface="Times New Roman" panose="02020603050405020304" pitchFamily="18" charset="0"/>
              </a:rPr>
              <a:t>và</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hướng</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phát</a:t>
            </a:r>
            <a:r>
              <a:rPr lang="en-US" sz="3200" b="1" smtClean="0">
                <a:latin typeface="Times New Roman" panose="02020603050405020304" pitchFamily="18" charset="0"/>
                <a:cs typeface="Times New Roman" panose="02020603050405020304" pitchFamily="18" charset="0"/>
              </a:rPr>
              <a:t> </a:t>
            </a:r>
            <a:r>
              <a:rPr lang="en-US" sz="3200" b="1" err="1" smtClean="0">
                <a:latin typeface="Times New Roman" panose="02020603050405020304" pitchFamily="18" charset="0"/>
                <a:cs typeface="Times New Roman" panose="02020603050405020304" pitchFamily="18" charset="0"/>
              </a:rPr>
              <a:t>triển</a:t>
            </a: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z="1600" smtClean="0"/>
              <a:t>2</a:t>
            </a:fld>
            <a:endParaRPr lang="en-US" sz="1600"/>
          </a:p>
        </p:txBody>
      </p:sp>
    </p:spTree>
    <p:extLst>
      <p:ext uri="{BB962C8B-B14F-4D97-AF65-F5344CB8AC3E}">
        <p14:creationId xmlns:p14="http://schemas.microsoft.com/office/powerpoint/2010/main" val="3568849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1" y="0"/>
            <a:ext cx="10070432" cy="21236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3. Thiết kế và thi công hệ </a:t>
            </a:r>
            <a:r>
              <a:rPr lang="en-US" sz="2800" b="1" smtClean="0">
                <a:latin typeface="Times New Roman" panose="02020603050405020304" pitchFamily="18" charset="0"/>
                <a:cs typeface="Times New Roman" panose="02020603050405020304" pitchFamily="18" charset="0"/>
              </a:rPr>
              <a:t>thống</a:t>
            </a:r>
          </a:p>
          <a:p>
            <a:pPr algn="ctr">
              <a:lnSpc>
                <a:spcPct val="150000"/>
              </a:lnSpc>
            </a:pPr>
            <a:r>
              <a:rPr lang="en-US" sz="2800" b="1" smtClean="0">
                <a:latin typeface="Times New Roman" panose="02020603050405020304" pitchFamily="18" charset="0"/>
                <a:cs typeface="Times New Roman" panose="02020603050405020304" pitchFamily="18" charset="0"/>
              </a:rPr>
              <a:t>Kết quả</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2127869" y="1292662"/>
            <a:ext cx="7956316" cy="4577965"/>
          </a:xfrm>
          <a:prstGeom prst="rect">
            <a:avLst/>
          </a:prstGeom>
        </p:spPr>
      </p:pic>
      <p:pic>
        <p:nvPicPr>
          <p:cNvPr id="7" name="Picture 6"/>
          <p:cNvPicPr/>
          <p:nvPr/>
        </p:nvPicPr>
        <p:blipFill>
          <a:blip r:embed="rId3"/>
          <a:stretch>
            <a:fillRect/>
          </a:stretch>
        </p:blipFill>
        <p:spPr>
          <a:xfrm>
            <a:off x="2127869" y="1292662"/>
            <a:ext cx="7956316" cy="4577965"/>
          </a:xfrm>
          <a:prstGeom prst="rect">
            <a:avLst/>
          </a:prstGeom>
        </p:spPr>
      </p:pic>
      <p:pic>
        <p:nvPicPr>
          <p:cNvPr id="8" name="Picture 7"/>
          <p:cNvPicPr/>
          <p:nvPr/>
        </p:nvPicPr>
        <p:blipFill>
          <a:blip r:embed="rId4"/>
          <a:stretch>
            <a:fillRect/>
          </a:stretch>
        </p:blipFill>
        <p:spPr>
          <a:xfrm>
            <a:off x="2127869" y="1292661"/>
            <a:ext cx="7956316" cy="4577965"/>
          </a:xfrm>
          <a:prstGeom prst="rect">
            <a:avLst/>
          </a:prstGeom>
        </p:spPr>
      </p:pic>
      <p:pic>
        <p:nvPicPr>
          <p:cNvPr id="9" name="Picture 8" descr="C:\Users\shawr\Desktop\9C856C7E-1E20-404D-8795-1EF564FF18B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857" y="1292660"/>
            <a:ext cx="4598339" cy="5329820"/>
          </a:xfrm>
          <a:prstGeom prst="rect">
            <a:avLst/>
          </a:prstGeom>
          <a:noFill/>
          <a:ln>
            <a:noFill/>
          </a:ln>
        </p:spPr>
      </p:pic>
      <p:sp>
        <p:nvSpPr>
          <p:cNvPr id="2" name="Slide Number Placeholder 1"/>
          <p:cNvSpPr>
            <a:spLocks noGrp="1"/>
          </p:cNvSpPr>
          <p:nvPr>
            <p:ph type="sldNum" sz="quarter" idx="12"/>
          </p:nvPr>
        </p:nvSpPr>
        <p:spPr/>
        <p:txBody>
          <a:bodyPr/>
          <a:lstStyle/>
          <a:p>
            <a:fld id="{583EDA66-0F99-44F4-B664-FAFFB2659AA0}" type="slidenum">
              <a:rPr lang="en-US" smtClean="0"/>
              <a:t>20</a:t>
            </a:fld>
            <a:endParaRPr lang="en-US"/>
          </a:p>
        </p:txBody>
      </p:sp>
    </p:spTree>
    <p:extLst>
      <p:ext uri="{BB962C8B-B14F-4D97-AF65-F5344CB8AC3E}">
        <p14:creationId xmlns:p14="http://schemas.microsoft.com/office/powerpoint/2010/main" val="9583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364520" cy="72943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4. Kết luận và hướng phát </a:t>
            </a:r>
            <a:r>
              <a:rPr lang="en-US" sz="2800" b="1" smtClean="0">
                <a:latin typeface="Times New Roman" panose="02020603050405020304" pitchFamily="18" charset="0"/>
                <a:cs typeface="Times New Roman" panose="02020603050405020304" pitchFamily="18" charset="0"/>
              </a:rPr>
              <a:t>triển</a:t>
            </a:r>
          </a:p>
          <a:p>
            <a:pPr algn="ctr">
              <a:lnSpc>
                <a:spcPct val="150000"/>
              </a:lnSpc>
            </a:pPr>
            <a:r>
              <a:rPr lang="en-US" sz="2800" b="1" smtClean="0">
                <a:latin typeface="Times New Roman" panose="02020603050405020304" pitchFamily="18" charset="0"/>
                <a:cs typeface="Times New Roman" panose="02020603050405020304" pitchFamily="18" charset="0"/>
              </a:rPr>
              <a:t>Kết luận</a:t>
            </a:r>
          </a:p>
          <a:p>
            <a:pPr marL="342900" indent="-342900" algn="just">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Áp </a:t>
            </a:r>
            <a:r>
              <a:rPr lang="en-US" sz="2800">
                <a:latin typeface="Times New Roman" panose="02020603050405020304" pitchFamily="18" charset="0"/>
                <a:cs typeface="Times New Roman" panose="02020603050405020304" pitchFamily="18" charset="0"/>
              </a:rPr>
              <a:t>dụng </a:t>
            </a:r>
            <a:r>
              <a:rPr lang="en-US" sz="2800" smtClean="0">
                <a:latin typeface="Times New Roman" panose="02020603050405020304" pitchFamily="18" charset="0"/>
                <a:cs typeface="Times New Roman" panose="02020603050405020304" pitchFamily="18" charset="0"/>
              </a:rPr>
              <a:t>thành công thư viện OpenCV </a:t>
            </a:r>
            <a:r>
              <a:rPr lang="en-US" sz="2800" smtClean="0">
                <a:latin typeface="Times New Roman" panose="02020603050405020304" pitchFamily="18" charset="0"/>
                <a:cs typeface="Times New Roman" panose="02020603050405020304" pitchFamily="18" charset="0"/>
              </a:rPr>
              <a:t>và kĩ </a:t>
            </a:r>
            <a:r>
              <a:rPr lang="en-US" sz="2800">
                <a:latin typeface="Times New Roman" panose="02020603050405020304" pitchFamily="18" charset="0"/>
                <a:cs typeface="Times New Roman" panose="02020603050405020304" pitchFamily="18" charset="0"/>
              </a:rPr>
              <a:t>thuật xử lý đa luồng để tối ưu hóa việc xử lí ảnh tốc độ cao trên Raspberry Pi 3</a:t>
            </a:r>
            <a:r>
              <a:rPr lang="en-US" sz="2800" smtClean="0">
                <a:latin typeface="Times New Roman" panose="02020603050405020304" pitchFamily="18" charset="0"/>
                <a:cs typeface="Times New Roman" panose="02020603050405020304" pitchFamily="18" charset="0"/>
              </a:rPr>
              <a:t>.</a:t>
            </a:r>
            <a:endParaRPr lang="en-US" sz="2800" b="1"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Thử </a:t>
            </a:r>
            <a:r>
              <a:rPr lang="en-US" sz="2800">
                <a:latin typeface="Times New Roman" panose="02020603050405020304" pitchFamily="18" charset="0"/>
                <a:cs typeface="Times New Roman" panose="02020603050405020304" pitchFamily="18" charset="0"/>
              </a:rPr>
              <a:t>nghiệm </a:t>
            </a:r>
            <a:r>
              <a:rPr lang="en-US" sz="2800" smtClean="0">
                <a:latin typeface="Times New Roman" panose="02020603050405020304" pitchFamily="18" charset="0"/>
                <a:cs typeface="Times New Roman" panose="02020603050405020304" pitchFamily="18" charset="0"/>
              </a:rPr>
              <a:t>và kết </a:t>
            </a:r>
            <a:r>
              <a:rPr lang="en-US" sz="2800">
                <a:latin typeface="Times New Roman" panose="02020603050405020304" pitchFamily="18" charset="0"/>
                <a:cs typeface="Times New Roman" panose="02020603050405020304" pitchFamily="18" charset="0"/>
              </a:rPr>
              <a:t>hợp </a:t>
            </a:r>
            <a:r>
              <a:rPr lang="en-US" sz="2800" smtClean="0">
                <a:latin typeface="Times New Roman" panose="02020603050405020304" pitchFamily="18" charset="0"/>
                <a:cs typeface="Times New Roman" panose="02020603050405020304" pitchFamily="18" charset="0"/>
              </a:rPr>
              <a:t>được bộ </a:t>
            </a:r>
            <a:r>
              <a:rPr lang="en-US" sz="2800">
                <a:latin typeface="Times New Roman" panose="02020603050405020304" pitchFamily="18" charset="0"/>
                <a:cs typeface="Times New Roman" panose="02020603050405020304" pitchFamily="18" charset="0"/>
              </a:rPr>
              <a:t>điều khiển PID-PID theo mô hình Cascade vào </a:t>
            </a:r>
            <a:r>
              <a:rPr lang="en-US" sz="2800" smtClean="0">
                <a:latin typeface="Times New Roman" panose="02020603050405020304" pitchFamily="18" charset="0"/>
                <a:cs typeface="Times New Roman" panose="02020603050405020304" pitchFamily="18" charset="0"/>
              </a:rPr>
              <a:t>điều </a:t>
            </a:r>
            <a:r>
              <a:rPr lang="en-US" sz="2800">
                <a:latin typeface="Times New Roman" panose="02020603050405020304" pitchFamily="18" charset="0"/>
                <a:cs typeface="Times New Roman" panose="02020603050405020304" pitchFamily="18" charset="0"/>
              </a:rPr>
              <a:t>khiển động cơ và góc nghiêng của mặt </a:t>
            </a:r>
            <a:r>
              <a:rPr lang="en-US" sz="2800" smtClean="0">
                <a:latin typeface="Times New Roman" panose="02020603050405020304" pitchFamily="18" charset="0"/>
                <a:cs typeface="Times New Roman" panose="02020603050405020304" pitchFamily="18" charset="0"/>
              </a:rPr>
              <a:t>phẳng</a:t>
            </a:r>
            <a:r>
              <a:rPr lang="en-US" sz="2800" smtClean="0">
                <a:latin typeface="Times New Roman" panose="02020603050405020304" pitchFamily="18" charset="0"/>
                <a:cs typeface="Times New Roman" panose="02020603050405020304" pitchFamily="18" charset="0"/>
              </a:rPr>
              <a:t>.</a:t>
            </a:r>
            <a:endParaRPr lang="en-US" sz="280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Áp </a:t>
            </a:r>
            <a:r>
              <a:rPr lang="en-US" sz="2800">
                <a:latin typeface="Times New Roman" panose="02020603050405020304" pitchFamily="18" charset="0"/>
                <a:cs typeface="Times New Roman" panose="02020603050405020304" pitchFamily="18" charset="0"/>
              </a:rPr>
              <a:t>dụng thành công </a:t>
            </a:r>
            <a:r>
              <a:rPr lang="en-US" sz="2800" smtClean="0">
                <a:latin typeface="Times New Roman" panose="02020603050405020304" pitchFamily="18" charset="0"/>
                <a:cs typeface="Times New Roman" panose="02020603050405020304" pitchFamily="18" charset="0"/>
              </a:rPr>
              <a:t>hệ </a:t>
            </a:r>
            <a:r>
              <a:rPr lang="en-US" sz="2800">
                <a:latin typeface="Times New Roman" panose="02020603050405020304" pitchFamily="18" charset="0"/>
                <a:cs typeface="Times New Roman" panose="02020603050405020304" pitchFamily="18" charset="0"/>
              </a:rPr>
              <a:t>điều hành </a:t>
            </a:r>
            <a:r>
              <a:rPr lang="en-US" sz="2800" smtClean="0">
                <a:latin typeface="Times New Roman" panose="02020603050405020304" pitchFamily="18" charset="0"/>
                <a:cs typeface="Times New Roman" panose="02020603050405020304" pitchFamily="18" charset="0"/>
              </a:rPr>
              <a:t>FreeRTOS.</a:t>
            </a: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Phát </a:t>
            </a:r>
            <a:r>
              <a:rPr lang="en-US" sz="2800">
                <a:latin typeface="Times New Roman" panose="02020603050405020304" pitchFamily="18" charset="0"/>
                <a:cs typeface="Times New Roman" panose="02020603050405020304" pitchFamily="18" charset="0"/>
              </a:rPr>
              <a:t>triển </a:t>
            </a:r>
            <a:r>
              <a:rPr lang="en-US" sz="2800" smtClean="0">
                <a:latin typeface="Times New Roman" panose="02020603050405020304" pitchFamily="18" charset="0"/>
                <a:cs typeface="Times New Roman" panose="02020603050405020304" pitchFamily="18" charset="0"/>
              </a:rPr>
              <a:t>được</a:t>
            </a:r>
            <a:r>
              <a:rPr lang="en-US" sz="2800" smtClean="0">
                <a:latin typeface="Times New Roman" panose="02020603050405020304" pitchFamily="18" charset="0"/>
                <a:cs typeface="Times New Roman" panose="02020603050405020304" pitchFamily="18" charset="0"/>
              </a:rPr>
              <a:t> ứng </a:t>
            </a:r>
            <a:r>
              <a:rPr lang="en-US" sz="2800">
                <a:latin typeface="Times New Roman" panose="02020603050405020304" pitchFamily="18" charset="0"/>
                <a:cs typeface="Times New Roman" panose="02020603050405020304" pitchFamily="18" charset="0"/>
              </a:rPr>
              <a:t>dụng </a:t>
            </a:r>
            <a:r>
              <a:rPr lang="en-US" sz="2800" smtClean="0">
                <a:latin typeface="Times New Roman" panose="02020603050405020304" pitchFamily="18" charset="0"/>
                <a:cs typeface="Times New Roman" panose="02020603050405020304" pitchFamily="18" charset="0"/>
              </a:rPr>
              <a:t>điều khiển </a:t>
            </a:r>
            <a:r>
              <a:rPr lang="en-US" sz="2800">
                <a:latin typeface="Times New Roman" panose="02020603050405020304" pitchFamily="18" charset="0"/>
                <a:cs typeface="Times New Roman" panose="02020603050405020304" pitchFamily="18" charset="0"/>
              </a:rPr>
              <a:t>hệ thống </a:t>
            </a:r>
            <a:r>
              <a:rPr lang="en-US" sz="2800" smtClean="0">
                <a:latin typeface="Times New Roman" panose="02020603050405020304" pitchFamily="18" charset="0"/>
                <a:cs typeface="Times New Roman" panose="02020603050405020304" pitchFamily="18" charset="0"/>
              </a:rPr>
              <a:t>dựa trên phần </a:t>
            </a:r>
            <a:r>
              <a:rPr lang="en-US" sz="2800">
                <a:latin typeface="Times New Roman" panose="02020603050405020304" pitchFamily="18" charset="0"/>
                <a:cs typeface="Times New Roman" panose="02020603050405020304" pitchFamily="18" charset="0"/>
              </a:rPr>
              <a:t>mềm Unity.</a:t>
            </a:r>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21</a:t>
            </a:fld>
            <a:endParaRPr lang="en-US"/>
          </a:p>
        </p:txBody>
      </p:sp>
    </p:spTree>
    <p:extLst>
      <p:ext uri="{BB962C8B-B14F-4D97-AF65-F5344CB8AC3E}">
        <p14:creationId xmlns:p14="http://schemas.microsoft.com/office/powerpoint/2010/main" val="955587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587790" cy="79406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4. Kết luận và hướng phát </a:t>
            </a:r>
            <a:r>
              <a:rPr lang="en-US" sz="2800" b="1" smtClean="0">
                <a:latin typeface="Times New Roman" panose="02020603050405020304" pitchFamily="18" charset="0"/>
                <a:cs typeface="Times New Roman" panose="02020603050405020304" pitchFamily="18" charset="0"/>
              </a:rPr>
              <a:t>triển</a:t>
            </a:r>
          </a:p>
          <a:p>
            <a:pPr algn="ctr">
              <a:lnSpc>
                <a:spcPct val="150000"/>
              </a:lnSpc>
            </a:pPr>
            <a:r>
              <a:rPr lang="en-US" sz="2800" b="1" smtClean="0">
                <a:latin typeface="Times New Roman" panose="02020603050405020304" pitchFamily="18" charset="0"/>
                <a:cs typeface="Times New Roman" panose="02020603050405020304" pitchFamily="18" charset="0"/>
              </a:rPr>
              <a:t>Hướng </a:t>
            </a:r>
            <a:r>
              <a:rPr lang="en-US" sz="2800" b="1" err="1" smtClean="0">
                <a:latin typeface="Times New Roman" panose="02020603050405020304" pitchFamily="18" charset="0"/>
                <a:cs typeface="Times New Roman" panose="02020603050405020304" pitchFamily="18" charset="0"/>
              </a:rPr>
              <a:t>phát</a:t>
            </a:r>
            <a:r>
              <a:rPr lang="en-US" sz="2800" b="1" smtClean="0">
                <a:latin typeface="Times New Roman" panose="02020603050405020304" pitchFamily="18" charset="0"/>
                <a:cs typeface="Times New Roman" panose="02020603050405020304" pitchFamily="18" charset="0"/>
              </a:rPr>
              <a:t> triển</a:t>
            </a:r>
            <a:endParaRPr lang="en-US" sz="2800" b="1">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Cải </a:t>
            </a:r>
            <a:r>
              <a:rPr lang="en-US" sz="2800">
                <a:latin typeface="Times New Roman" panose="02020603050405020304" pitchFamily="18" charset="0"/>
                <a:cs typeface="Times New Roman" panose="02020603050405020304" pitchFamily="18" charset="0"/>
              </a:rPr>
              <a:t>thiện hệ thống cơ khí.</a:t>
            </a: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Sử </a:t>
            </a:r>
            <a:r>
              <a:rPr lang="en-US" sz="2800">
                <a:latin typeface="Times New Roman" panose="02020603050405020304" pitchFamily="18" charset="0"/>
                <a:cs typeface="Times New Roman" panose="02020603050405020304" pitchFamily="18" charset="0"/>
              </a:rPr>
              <a:t>dụng hệ thống máy tính nhúng có sức mạnh lớn hơn và camera có tốc độ quay phim cao hơn để nâng tốc độ nhận dạng ảnh, giúp đáp ứng hệ thống tốt hơn.</a:t>
            </a: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Sử </a:t>
            </a:r>
            <a:r>
              <a:rPr lang="en-US" sz="2800">
                <a:latin typeface="Times New Roman" panose="02020603050405020304" pitchFamily="18" charset="0"/>
                <a:cs typeface="Times New Roman" panose="02020603050405020304" pitchFamily="18" charset="0"/>
              </a:rPr>
              <a:t>dụng bộ điều khiển phi tuyến để tính toán với mô hình chính xác hơn.</a:t>
            </a:r>
          </a:p>
          <a:p>
            <a:pPr marL="342900" indent="-342900">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Tối </a:t>
            </a:r>
            <a:r>
              <a:rPr lang="en-US" sz="2800">
                <a:latin typeface="Times New Roman" panose="02020603050405020304" pitchFamily="18" charset="0"/>
                <a:cs typeface="Times New Roman" panose="02020603050405020304" pitchFamily="18" charset="0"/>
              </a:rPr>
              <a:t>ưu ứng dụng điều khiển để trải nghiệm của người điều khiển tốt hơn.</a:t>
            </a:r>
          </a:p>
          <a:p>
            <a:pPr marL="342900" indent="-342900" algn="just">
              <a:lnSpc>
                <a:spcPct val="150000"/>
              </a:lnSpc>
              <a:buFont typeface="Arial" panose="020B0604020202020204" pitchFamily="34" charset="0"/>
              <a:buChar char="•"/>
            </a:pP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22</a:t>
            </a:fld>
            <a:endParaRPr lang="en-US"/>
          </a:p>
        </p:txBody>
      </p:sp>
    </p:spTree>
    <p:extLst>
      <p:ext uri="{BB962C8B-B14F-4D97-AF65-F5344CB8AC3E}">
        <p14:creationId xmlns:p14="http://schemas.microsoft.com/office/powerpoint/2010/main" val="548108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34337"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en-US" sz="2400" b="1" smtClean="0">
              <a:latin typeface="Times New Roman" panose="02020603050405020304" pitchFamily="18" charset="0"/>
              <a:cs typeface="Times New Roman" panose="02020603050405020304" pitchFamily="18" charset="0"/>
            </a:endParaRPr>
          </a:p>
          <a:p>
            <a:pPr algn="ctr">
              <a:lnSpc>
                <a:spcPct val="150000"/>
              </a:lnSpc>
            </a:pPr>
            <a:endParaRPr lang="en-US" sz="2400" b="1">
              <a:latin typeface="Times New Roman" panose="02020603050405020304" pitchFamily="18" charset="0"/>
              <a:cs typeface="Times New Roman" panose="02020603050405020304" pitchFamily="18" charset="0"/>
            </a:endParaRPr>
          </a:p>
          <a:p>
            <a:pPr algn="ctr">
              <a:lnSpc>
                <a:spcPct val="150000"/>
              </a:lnSpc>
            </a:pPr>
            <a:endParaRPr lang="en-US" sz="2400" b="1" smtClean="0">
              <a:latin typeface="Times New Roman" panose="02020603050405020304" pitchFamily="18" charset="0"/>
              <a:cs typeface="Times New Roman" panose="02020603050405020304" pitchFamily="18" charset="0"/>
            </a:endParaRPr>
          </a:p>
          <a:p>
            <a:pPr algn="ctr">
              <a:lnSpc>
                <a:spcPct val="150000"/>
              </a:lnSpc>
            </a:pPr>
            <a:endParaRPr lang="en-US" sz="2400" b="1">
              <a:latin typeface="Times New Roman" panose="02020603050405020304" pitchFamily="18" charset="0"/>
              <a:cs typeface="Times New Roman" panose="02020603050405020304" pitchFamily="18" charset="0"/>
            </a:endParaRPr>
          </a:p>
          <a:p>
            <a:pPr algn="ctr">
              <a:lnSpc>
                <a:spcPct val="150000"/>
              </a:lnSpc>
            </a:pPr>
            <a:endParaRPr lang="en-US" sz="3200" b="1" smtClean="0">
              <a:latin typeface="Times New Roman" panose="02020603050405020304" pitchFamily="18" charset="0"/>
              <a:cs typeface="Times New Roman" panose="02020603050405020304" pitchFamily="18" charset="0"/>
            </a:endParaRPr>
          </a:p>
          <a:p>
            <a:pPr algn="ctr">
              <a:lnSpc>
                <a:spcPct val="150000"/>
              </a:lnSpc>
            </a:pPr>
            <a:r>
              <a:rPr lang="en-US" sz="3200" b="1" smtClean="0">
                <a:latin typeface="Times New Roman" panose="02020603050405020304" pitchFamily="18" charset="0"/>
                <a:cs typeface="Times New Roman" panose="02020603050405020304" pitchFamily="18" charset="0"/>
              </a:rPr>
              <a:t>CẢM ƠN THẦY CÔ </a:t>
            </a:r>
            <a:r>
              <a:rPr lang="en-US" sz="3200" b="1" smtClean="0">
                <a:latin typeface="Times New Roman" panose="02020603050405020304" pitchFamily="18" charset="0"/>
                <a:cs typeface="Times New Roman" panose="02020603050405020304" pitchFamily="18" charset="0"/>
              </a:rPr>
              <a:t>ĐÃ </a:t>
            </a:r>
            <a:r>
              <a:rPr lang="en-US" sz="3200" b="1" smtClean="0">
                <a:latin typeface="Times New Roman" panose="02020603050405020304" pitchFamily="18" charset="0"/>
                <a:cs typeface="Times New Roman" panose="02020603050405020304" pitchFamily="18" charset="0"/>
              </a:rPr>
              <a:t>LẮNG NGHE</a:t>
            </a:r>
            <a:endParaRPr lang="en-US" sz="36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23</a:t>
            </a:fld>
            <a:endParaRPr lang="en-US"/>
          </a:p>
        </p:txBody>
      </p:sp>
    </p:spTree>
    <p:extLst>
      <p:ext uri="{BB962C8B-B14F-4D97-AF65-F5344CB8AC3E}">
        <p14:creationId xmlns:p14="http://schemas.microsoft.com/office/powerpoint/2010/main" val="2987862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093" y="792262"/>
            <a:ext cx="7527403" cy="5645552"/>
          </a:xfrm>
          <a:prstGeom prst="rect">
            <a:avLst/>
          </a:prstGeom>
        </p:spPr>
      </p:pic>
      <p:sp>
        <p:nvSpPr>
          <p:cNvPr id="2" name="Rectangle 1"/>
          <p:cNvSpPr/>
          <p:nvPr/>
        </p:nvSpPr>
        <p:spPr>
          <a:xfrm>
            <a:off x="1064870" y="0"/>
            <a:ext cx="3669175" cy="661207"/>
          </a:xfrm>
          <a:prstGeom prst="rect">
            <a:avLst/>
          </a:prstGeom>
        </p:spPr>
        <p:txBody>
          <a:bodyPr wrap="square">
            <a:spAutoFit/>
          </a:bodyPr>
          <a:lstStyle/>
          <a:p>
            <a:pPr>
              <a:lnSpc>
                <a:spcPct val="150000"/>
              </a:lnSpc>
            </a:pPr>
            <a:r>
              <a:rPr lang="en-US" sz="2800" b="1">
                <a:latin typeface="Times New Roman" panose="02020603050405020304" pitchFamily="18" charset="0"/>
                <a:cs typeface="Times New Roman" panose="02020603050405020304" pitchFamily="18" charset="0"/>
              </a:rPr>
              <a:t>1. Tổng quan</a:t>
            </a:r>
          </a:p>
        </p:txBody>
      </p:sp>
      <p:sp>
        <p:nvSpPr>
          <p:cNvPr id="3" name="Slide Number Placeholder 2"/>
          <p:cNvSpPr>
            <a:spLocks noGrp="1"/>
          </p:cNvSpPr>
          <p:nvPr>
            <p:ph type="sldNum" sz="quarter" idx="12"/>
          </p:nvPr>
        </p:nvSpPr>
        <p:spPr/>
        <p:txBody>
          <a:bodyPr/>
          <a:lstStyle/>
          <a:p>
            <a:fld id="{583EDA66-0F99-44F4-B664-FAFFB2659AA0}" type="slidenum">
              <a:rPr lang="en-US" sz="1600" smtClean="0"/>
              <a:t>3</a:t>
            </a:fld>
            <a:endParaRPr lang="en-US" sz="1600"/>
          </a:p>
        </p:txBody>
      </p:sp>
    </p:spTree>
    <p:extLst>
      <p:ext uri="{BB962C8B-B14F-4D97-AF65-F5344CB8AC3E}">
        <p14:creationId xmlns:p14="http://schemas.microsoft.com/office/powerpoint/2010/main" val="1326963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545372" y="211837"/>
            <a:ext cx="5502375" cy="6410643"/>
          </a:xfrm>
          <a:prstGeom prst="rect">
            <a:avLst/>
          </a:prstGeom>
        </p:spPr>
      </p:pic>
      <p:sp>
        <p:nvSpPr>
          <p:cNvPr id="2" name="Rectangle 1"/>
          <p:cNvSpPr/>
          <p:nvPr/>
        </p:nvSpPr>
        <p:spPr>
          <a:xfrm>
            <a:off x="1076446" y="0"/>
            <a:ext cx="3692324" cy="661207"/>
          </a:xfrm>
          <a:prstGeom prst="rect">
            <a:avLst/>
          </a:prstGeom>
        </p:spPr>
        <p:txBody>
          <a:bodyPr wrap="square">
            <a:spAutoFit/>
          </a:bodyPr>
          <a:lstStyle/>
          <a:p>
            <a:pPr>
              <a:lnSpc>
                <a:spcPct val="150000"/>
              </a:lnSpc>
            </a:pPr>
            <a:r>
              <a:rPr lang="en-US" sz="2800" b="1">
                <a:latin typeface="Times New Roman" panose="02020603050405020304" pitchFamily="18" charset="0"/>
                <a:cs typeface="Times New Roman" panose="02020603050405020304" pitchFamily="18" charset="0"/>
              </a:rPr>
              <a:t>1. Tổng quan</a:t>
            </a:r>
          </a:p>
        </p:txBody>
      </p:sp>
      <p:sp>
        <p:nvSpPr>
          <p:cNvPr id="3" name="Slide Number Placeholder 2"/>
          <p:cNvSpPr>
            <a:spLocks noGrp="1"/>
          </p:cNvSpPr>
          <p:nvPr>
            <p:ph type="sldNum" sz="quarter" idx="12"/>
          </p:nvPr>
        </p:nvSpPr>
        <p:spPr/>
        <p:txBody>
          <a:bodyPr/>
          <a:lstStyle/>
          <a:p>
            <a:fld id="{583EDA66-0F99-44F4-B664-FAFFB2659AA0}" type="slidenum">
              <a:rPr lang="en-US" smtClean="0"/>
              <a:t>4</a:t>
            </a:fld>
            <a:endParaRPr lang="en-US"/>
          </a:p>
        </p:txBody>
      </p:sp>
      <p:pic>
        <p:nvPicPr>
          <p:cNvPr id="5" name="Picture 4"/>
          <p:cNvPicPr>
            <a:picLocks noChangeAspect="1"/>
          </p:cNvPicPr>
          <p:nvPr/>
        </p:nvPicPr>
        <p:blipFill>
          <a:blip r:embed="rId3"/>
          <a:stretch>
            <a:fillRect/>
          </a:stretch>
        </p:blipFill>
        <p:spPr>
          <a:xfrm>
            <a:off x="2573689" y="926905"/>
            <a:ext cx="7206919" cy="5753634"/>
          </a:xfrm>
          <a:prstGeom prst="rect">
            <a:avLst/>
          </a:prstGeom>
        </p:spPr>
      </p:pic>
    </p:spTree>
    <p:extLst>
      <p:ext uri="{BB962C8B-B14F-4D97-AF65-F5344CB8AC3E}">
        <p14:creationId xmlns:p14="http://schemas.microsoft.com/office/powerpoint/2010/main" val="341315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0" y="0"/>
            <a:ext cx="10046369" cy="517064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4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Hệ </a:t>
            </a:r>
            <a:r>
              <a:rPr lang="en-US" sz="2800" b="1" err="1" smtClean="0">
                <a:latin typeface="Times New Roman" panose="02020603050405020304" pitchFamily="18" charset="0"/>
                <a:cs typeface="Times New Roman" panose="02020603050405020304" pitchFamily="18" charset="0"/>
              </a:rPr>
              <a:t>điều</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hành</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Raspian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trên</a:t>
            </a:r>
            <a:r>
              <a:rPr lang="en-US" sz="2800" b="1" smtClean="0">
                <a:latin typeface="Times New Roman" panose="02020603050405020304" pitchFamily="18" charset="0"/>
                <a:cs typeface="Times New Roman" panose="02020603050405020304" pitchFamily="18" charset="0"/>
              </a:rPr>
              <a:t> Raspberry Pi 3</a:t>
            </a:r>
          </a:p>
          <a:p>
            <a:pPr algn="just">
              <a:lnSpc>
                <a:spcPct val="150000"/>
              </a:lnSpc>
            </a:pPr>
            <a:r>
              <a:rPr lang="en-US" sz="2800" b="1">
                <a:latin typeface="Times New Roman" panose="02020603050405020304" pitchFamily="18" charset="0"/>
                <a:cs typeface="Times New Roman" panose="02020603050405020304" pitchFamily="18" charset="0"/>
              </a:rPr>
              <a:t>	</a:t>
            </a:r>
            <a:r>
              <a:rPr lang="en-US" sz="2800" b="1" smtClean="0">
                <a:latin typeface="Times New Roman" panose="02020603050405020304" pitchFamily="18" charset="0"/>
                <a:cs typeface="Times New Roman" panose="02020603050405020304" pitchFamily="18" charset="0"/>
              </a:rPr>
              <a:t>	</a:t>
            </a:r>
          </a:p>
          <a:p>
            <a:pPr algn="just">
              <a:lnSpc>
                <a:spcPct val="150000"/>
              </a:lnSpc>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Là</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một</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bản</a:t>
            </a:r>
            <a:r>
              <a:rPr lang="en-US" sz="2800" smtClean="0">
                <a:latin typeface="Times New Roman" panose="02020603050405020304" pitchFamily="18" charset="0"/>
                <a:cs typeface="Times New Roman" panose="02020603050405020304" pitchFamily="18" charset="0"/>
              </a:rPr>
              <a:t> phấn </a:t>
            </a:r>
            <a:r>
              <a:rPr lang="en-US" sz="2800" err="1" smtClean="0">
                <a:latin typeface="Times New Roman" panose="02020603050405020304" pitchFamily="18" charset="0"/>
                <a:cs typeface="Times New Roman" panose="02020603050405020304" pitchFamily="18" charset="0"/>
              </a:rPr>
              <a:t>phối</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dựa</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trên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nhân</a:t>
            </a:r>
            <a:r>
              <a:rPr lang="en-US" sz="2800" smtClean="0">
                <a:latin typeface="Times New Roman" panose="02020603050405020304" pitchFamily="18" charset="0"/>
                <a:cs typeface="Times New Roman" panose="02020603050405020304" pitchFamily="18" charset="0"/>
              </a:rPr>
              <a:t> Linux.</a:t>
            </a:r>
            <a:endParaRPr lang="en-US" sz="2800">
              <a:latin typeface="Times New Roman" panose="02020603050405020304" pitchFamily="18" charset="0"/>
              <a:cs typeface="Times New Roman" panose="02020603050405020304" pitchFamily="18" charset="0"/>
            </a:endParaRPr>
          </a:p>
          <a:p>
            <a:pPr algn="just">
              <a:lnSpc>
                <a:spcPct val="150000"/>
              </a:lnSpc>
            </a:pPr>
            <a:r>
              <a:rPr lang="en-US" sz="2800" smtClean="0">
                <a:latin typeface="Times New Roman" panose="02020603050405020304" pitchFamily="18" charset="0"/>
                <a:cs typeface="Times New Roman" panose="02020603050405020304" pitchFamily="18" charset="0"/>
              </a:rPr>
              <a:t>	=&gt;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tốt</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cơ</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chế</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để</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xử</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lý</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đa</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luồng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đầy</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đủ</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driver </a:t>
            </a:r>
            <a:r>
              <a:rPr lang="en-US" sz="2800" err="1" smtClean="0">
                <a:latin typeface="Times New Roman" panose="02020603050405020304" pitchFamily="18" charset="0"/>
                <a:cs typeface="Times New Roman" panose="02020603050405020304" pitchFamily="18" charset="0"/>
              </a:rPr>
              <a:t>về</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phần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cứng</a:t>
            </a:r>
            <a:r>
              <a:rPr lang="en-US" sz="2800" smtClean="0">
                <a:latin typeface="Times New Roman" panose="02020603050405020304" pitchFamily="18" charset="0"/>
                <a:cs typeface="Times New Roman" panose="02020603050405020304" pitchFamily="18" charset="0"/>
              </a:rPr>
              <a:t>.</a:t>
            </a:r>
          </a:p>
          <a:p>
            <a:pPr algn="just">
              <a:lnSpc>
                <a:spcPct val="150000"/>
              </a:lnSpc>
            </a:pPr>
            <a:endParaRPr lang="en-US" sz="2400" smtClean="0">
              <a:latin typeface="Times New Roman" panose="02020603050405020304" pitchFamily="18" charset="0"/>
              <a:cs typeface="Times New Roman" panose="02020603050405020304" pitchFamily="18" charset="0"/>
            </a:endParaRPr>
          </a:p>
          <a:p>
            <a:pPr algn="just">
              <a:lnSpc>
                <a:spcPct val="150000"/>
              </a:lnSpc>
            </a:pPr>
            <a:endParaRPr lang="en-US" sz="28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5</a:t>
            </a:fld>
            <a:endParaRPr lang="en-US"/>
          </a:p>
        </p:txBody>
      </p:sp>
    </p:spTree>
    <p:extLst>
      <p:ext uri="{BB962C8B-B14F-4D97-AF65-F5344CB8AC3E}">
        <p14:creationId xmlns:p14="http://schemas.microsoft.com/office/powerpoint/2010/main" val="2541365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0" y="0"/>
            <a:ext cx="10046369" cy="46166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4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Thư viện OpenCV trên Raspian</a:t>
            </a:r>
          </a:p>
          <a:p>
            <a:pPr algn="just">
              <a:lnSpc>
                <a:spcPct val="150000"/>
              </a:lnSpc>
            </a:pPr>
            <a:r>
              <a:rPr lang="en-US" sz="2800" b="1">
                <a:latin typeface="Times New Roman" panose="02020603050405020304" pitchFamily="18" charset="0"/>
                <a:cs typeface="Times New Roman" panose="02020603050405020304" pitchFamily="18" charset="0"/>
              </a:rPr>
              <a:t>	</a:t>
            </a:r>
            <a:r>
              <a:rPr lang="en-US" sz="2800" b="1" smtClean="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      Là một thư viện về thị giác máy tính, xử lý ảnh và máy học. Được thiết kế để tính toán hiệu quả trong các ứng dụng thời gian thực</a:t>
            </a:r>
          </a:p>
          <a:p>
            <a:pPr algn="just">
              <a:lnSpc>
                <a:spcPct val="150000"/>
              </a:lnSpc>
            </a:pPr>
            <a:endParaRPr lang="en-US" sz="28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6</a:t>
            </a:fld>
            <a:endParaRPr lang="en-US"/>
          </a:p>
        </p:txBody>
      </p:sp>
    </p:spTree>
    <p:extLst>
      <p:ext uri="{BB962C8B-B14F-4D97-AF65-F5344CB8AC3E}">
        <p14:creationId xmlns:p14="http://schemas.microsoft.com/office/powerpoint/2010/main" val="2005481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0810" y="0"/>
            <a:ext cx="10058401" cy="52629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4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Hệ </a:t>
            </a:r>
            <a:r>
              <a:rPr lang="en-US" sz="2800" b="1" err="1" smtClean="0">
                <a:latin typeface="Times New Roman" panose="02020603050405020304" pitchFamily="18" charset="0"/>
                <a:cs typeface="Times New Roman" panose="02020603050405020304" pitchFamily="18" charset="0"/>
              </a:rPr>
              <a:t>điều</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hành</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FreeRTOS</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trên</a:t>
            </a:r>
            <a:r>
              <a:rPr lang="en-US" sz="2800" b="1" smtClean="0">
                <a:latin typeface="Times New Roman" panose="02020603050405020304" pitchFamily="18" charset="0"/>
                <a:cs typeface="Times New Roman" panose="02020603050405020304" pitchFamily="18" charset="0"/>
              </a:rPr>
              <a:t> Kit STM32F4 Discovery</a:t>
            </a:r>
          </a:p>
          <a:p>
            <a:pPr algn="ctr">
              <a:lnSpc>
                <a:spcPct val="150000"/>
              </a:lnSpc>
            </a:pPr>
            <a:endParaRPr lang="en-US" sz="2800" b="1">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800" b="1"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Là</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một</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hệ</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điều</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hành</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nhỏ</a:t>
            </a:r>
            <a:r>
              <a:rPr lang="en-US" sz="2800" smtClean="0">
                <a:latin typeface="Times New Roman" panose="02020603050405020304" pitchFamily="18" charset="0"/>
                <a:cs typeface="Times New Roman" panose="02020603050405020304" pitchFamily="18" charset="0"/>
              </a:rPr>
              <a:t> gọn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xử</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lý</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đa</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tác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vụ</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theo</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hướng</a:t>
            </a:r>
            <a:r>
              <a:rPr lang="en-US" sz="2800" smtClean="0">
                <a:latin typeface="Times New Roman" panose="02020603050405020304" pitchFamily="18" charset="0"/>
                <a:cs typeface="Times New Roman" panose="02020603050405020304" pitchFamily="18" charset="0"/>
              </a:rPr>
              <a:t> Event driven</a:t>
            </a:r>
          </a:p>
          <a:p>
            <a:pPr algn="just">
              <a:lnSpc>
                <a:spcPct val="150000"/>
              </a:lnSpc>
            </a:pP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=&gt;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cơ</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chế</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xử</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lý</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đa</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tác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vụ</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như</a:t>
            </a:r>
            <a:r>
              <a:rPr lang="en-US" sz="2800" smtClean="0">
                <a:latin typeface="Times New Roman" panose="02020603050405020304" pitchFamily="18" charset="0"/>
                <a:cs typeface="Times New Roman" panose="02020603050405020304" pitchFamily="18" charset="0"/>
              </a:rPr>
              <a:t> Linux, </a:t>
            </a:r>
            <a:r>
              <a:rPr lang="en-US" sz="2800" err="1" smtClean="0">
                <a:latin typeface="Times New Roman" panose="02020603050405020304" pitchFamily="18" charset="0"/>
                <a:cs typeface="Times New Roman" panose="02020603050405020304" pitchFamily="18" charset="0"/>
              </a:rPr>
              <a:t>không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driver </a:t>
            </a:r>
            <a:r>
              <a:rPr lang="en-US" sz="2800" err="1" smtClean="0">
                <a:latin typeface="Times New Roman" panose="02020603050405020304" pitchFamily="18" charset="0"/>
                <a:cs typeface="Times New Roman" panose="02020603050405020304" pitchFamily="18" charset="0"/>
              </a:rPr>
              <a:t>phần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cứng</a:t>
            </a:r>
            <a:r>
              <a:rPr lang="en-US" sz="2800" smtClean="0">
                <a:latin typeface="Times New Roman" panose="02020603050405020304" pitchFamily="18" charset="0"/>
                <a:cs typeface="Times New Roman" panose="02020603050405020304" pitchFamily="18" charset="0"/>
              </a:rPr>
              <a:t>.</a:t>
            </a:r>
          </a:p>
          <a:p>
            <a:pPr algn="just">
              <a:lnSpc>
                <a:spcPct val="150000"/>
              </a:lnSpc>
            </a:pPr>
            <a:endParaRPr lang="en-US" sz="28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7</a:t>
            </a:fld>
            <a:endParaRPr lang="en-US"/>
          </a:p>
        </p:txBody>
      </p:sp>
    </p:spTree>
    <p:extLst>
      <p:ext uri="{BB962C8B-B14F-4D97-AF65-F5344CB8AC3E}">
        <p14:creationId xmlns:p14="http://schemas.microsoft.com/office/powerpoint/2010/main" val="2586200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82842" y="0"/>
            <a:ext cx="10046369" cy="535531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8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Driver </a:t>
            </a:r>
            <a:r>
              <a:rPr lang="en-US" sz="2800" b="1" err="1" smtClean="0">
                <a:latin typeface="Times New Roman" panose="02020603050405020304" pitchFamily="18" charset="0"/>
                <a:cs typeface="Times New Roman" panose="02020603050405020304" pitchFamily="18" charset="0"/>
              </a:rPr>
              <a:t>phần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cứng</a:t>
            </a:r>
            <a:r>
              <a:rPr lang="en-US" sz="2800" b="1" smtClean="0">
                <a:latin typeface="Times New Roman" panose="02020603050405020304" pitchFamily="18" charset="0"/>
                <a:cs typeface="Times New Roman" panose="02020603050405020304" pitchFamily="18" charset="0"/>
              </a:rPr>
              <a:t> HAL STM32F4</a:t>
            </a:r>
          </a:p>
          <a:p>
            <a:pPr algn="just">
              <a:lnSpc>
                <a:spcPct val="150000"/>
              </a:lnSpc>
            </a:pPr>
            <a:endParaRPr lang="en-US" sz="2800" b="1">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b="1"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Là</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một</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thư</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viện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hỗ</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trợ</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đầy</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đủ</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các</a:t>
            </a:r>
            <a:r>
              <a:rPr lang="en-US" sz="2800" smtClean="0">
                <a:latin typeface="Times New Roman" panose="02020603050405020304" pitchFamily="18" charset="0"/>
                <a:cs typeface="Times New Roman" panose="02020603050405020304" pitchFamily="18" charset="0"/>
              </a:rPr>
              <a:t> driver </a:t>
            </a:r>
            <a:r>
              <a:rPr lang="en-US" sz="2800" err="1" smtClean="0">
                <a:latin typeface="Times New Roman" panose="02020603050405020304" pitchFamily="18" charset="0"/>
                <a:cs typeface="Times New Roman" panose="02020603050405020304" pitchFamily="18" charset="0"/>
              </a:rPr>
              <a:t>điều</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khiển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ngoại</a:t>
            </a:r>
            <a:r>
              <a:rPr lang="en-US" sz="2800" smtClean="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vi </a:t>
            </a:r>
            <a:r>
              <a:rPr lang="en-US" sz="2800" err="1" smtClean="0">
                <a:latin typeface="Times New Roman" panose="02020603050405020304" pitchFamily="18" charset="0"/>
                <a:cs typeface="Times New Roman" panose="02020603050405020304" pitchFamily="18" charset="0"/>
              </a:rPr>
              <a:t>cho</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dòng</a:t>
            </a:r>
            <a:r>
              <a:rPr lang="en-US" sz="2800" smtClean="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vi </a:t>
            </a:r>
            <a:r>
              <a:rPr lang="en-US" sz="2800" err="1" smtClean="0">
                <a:latin typeface="Times New Roman" panose="02020603050405020304" pitchFamily="18" charset="0"/>
                <a:cs typeface="Times New Roman" panose="02020603050405020304" pitchFamily="18" charset="0"/>
              </a:rPr>
              <a:t>điều</a:t>
            </a:r>
            <a:r>
              <a:rPr lang="en-US" sz="2800" smtClean="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khiển </a:t>
            </a:r>
            <a:r>
              <a:rPr lang="en-US" sz="2800" smtClean="0">
                <a:latin typeface="Times New Roman" panose="02020603050405020304" pitchFamily="18" charset="0"/>
                <a:cs typeface="Times New Roman" panose="02020603050405020304" pitchFamily="18" charset="0"/>
              </a:rPr>
              <a:t>STM32F4.</a:t>
            </a:r>
          </a:p>
          <a:p>
            <a:pPr algn="just">
              <a:lnSpc>
                <a:spcPct val="150000"/>
              </a:lnSpc>
            </a:pP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=&gt; </a:t>
            </a:r>
            <a:r>
              <a:rPr lang="en-US" sz="2800" err="1" smtClean="0">
                <a:latin typeface="Times New Roman" panose="02020603050405020304" pitchFamily="18" charset="0"/>
                <a:cs typeface="Times New Roman" panose="02020603050405020304" pitchFamily="18" charset="0"/>
              </a:rPr>
              <a:t>Giúp</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lập</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trình</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viên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nhanh</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chóng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xây</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dựng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ứng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dụng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mong</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muốn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mà</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không</a:t>
            </a:r>
            <a:r>
              <a:rPr lang="en-US" sz="2800" smtClean="0">
                <a:latin typeface="Times New Roman" panose="02020603050405020304" pitchFamily="18" charset="0"/>
                <a:cs typeface="Times New Roman" panose="02020603050405020304" pitchFamily="18" charset="0"/>
              </a:rPr>
              <a:t> cần </a:t>
            </a:r>
            <a:r>
              <a:rPr lang="en-US" sz="2800" err="1" smtClean="0">
                <a:latin typeface="Times New Roman" panose="02020603050405020304" pitchFamily="18" charset="0"/>
                <a:cs typeface="Times New Roman" panose="02020603050405020304" pitchFamily="18" charset="0"/>
              </a:rPr>
              <a:t>có</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kiến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thức</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chuyên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sâu</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về</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phần</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cứng</a:t>
            </a:r>
            <a:r>
              <a:rPr lang="en-US" sz="2800" smtClean="0">
                <a:latin typeface="Times New Roman" panose="02020603050405020304" pitchFamily="18" charset="0"/>
                <a:cs typeface="Times New Roman" panose="02020603050405020304" pitchFamily="18" charset="0"/>
              </a:rPr>
              <a:t>.</a:t>
            </a:r>
          </a:p>
          <a:p>
            <a:pPr algn="just">
              <a:lnSpc>
                <a:spcPct val="150000"/>
              </a:lnSpc>
            </a:pPr>
            <a:endParaRPr lang="en-US" sz="3200">
              <a:latin typeface="Times New Roman" panose="02020603050405020304" pitchFamily="18" charset="0"/>
              <a:cs typeface="Times New Roman" panose="02020603050405020304" pitchFamily="18" charset="0"/>
            </a:endParaRPr>
          </a:p>
        </p:txBody>
      </p:sp>
      <p:sp>
        <p:nvSpPr>
          <p:cNvPr id="13" name="Rectangle 12"/>
          <p:cNvSpPr/>
          <p:nvPr/>
        </p:nvSpPr>
        <p:spPr>
          <a:xfrm>
            <a:off x="6937651" y="4416375"/>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smtClean="0">
              <a:solidFill>
                <a:schemeClr val="tx1"/>
              </a:solidFill>
              <a:latin typeface="Times New Roman" panose="02020603050405020304" pitchFamily="18" charset="0"/>
              <a:cs typeface="Times New Roman" panose="02020603050405020304" pitchFamily="18" charset="0"/>
            </a:endParaRPr>
          </a:p>
        </p:txBody>
      </p:sp>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8</a:t>
            </a:fld>
            <a:endParaRPr lang="en-US"/>
          </a:p>
        </p:txBody>
      </p:sp>
    </p:spTree>
    <p:extLst>
      <p:ext uri="{BB962C8B-B14F-4D97-AF65-F5344CB8AC3E}">
        <p14:creationId xmlns:p14="http://schemas.microsoft.com/office/powerpoint/2010/main" val="1379423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p:cNvSpPr/>
              <p:nvPr/>
            </p:nvSpPr>
            <p:spPr>
              <a:xfrm>
                <a:off x="1078522" y="0"/>
                <a:ext cx="10058401" cy="6592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800" b="1">
                    <a:latin typeface="Times New Roman" panose="02020603050405020304" pitchFamily="18" charset="0"/>
                    <a:cs typeface="Times New Roman" panose="02020603050405020304" pitchFamily="18" charset="0"/>
                  </a:rPr>
                  <a:t>2. Cơ sở lý thuyết </a:t>
                </a:r>
                <a:endParaRPr lang="en-US" sz="2800" b="1" smtClean="0">
                  <a:latin typeface="Times New Roman" panose="02020603050405020304" pitchFamily="18" charset="0"/>
                  <a:cs typeface="Times New Roman" panose="02020603050405020304" pitchFamily="18" charset="0"/>
                </a:endParaRPr>
              </a:p>
              <a:p>
                <a:pPr algn="ctr">
                  <a:lnSpc>
                    <a:spcPct val="150000"/>
                  </a:lnSpc>
                </a:pPr>
                <a:r>
                  <a:rPr lang="en-US" sz="2800" b="1" smtClean="0">
                    <a:latin typeface="Times New Roman" panose="02020603050405020304" pitchFamily="18" charset="0"/>
                    <a:cs typeface="Times New Roman" panose="02020603050405020304" pitchFamily="18" charset="0"/>
                  </a:rPr>
                  <a:t>Bộ </a:t>
                </a:r>
                <a:r>
                  <a:rPr lang="en-US" sz="2800" b="1" err="1" smtClean="0">
                    <a:latin typeface="Times New Roman" panose="02020603050405020304" pitchFamily="18" charset="0"/>
                    <a:cs typeface="Times New Roman" panose="02020603050405020304" pitchFamily="18" charset="0"/>
                  </a:rPr>
                  <a:t>điều</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khiển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tuyến</a:t>
                </a:r>
                <a:r>
                  <a:rPr lang="en-US" sz="2800" b="1"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tính</a:t>
                </a:r>
                <a:r>
                  <a:rPr lang="en-US" sz="2800" b="1" smtClean="0">
                    <a:latin typeface="Times New Roman" panose="02020603050405020304" pitchFamily="18" charset="0"/>
                    <a:cs typeface="Times New Roman" panose="02020603050405020304" pitchFamily="18" charset="0"/>
                  </a:rPr>
                  <a:t> PID</a:t>
                </a:r>
              </a:p>
              <a:p>
                <a:pPr algn="just">
                  <a:lnSpc>
                    <a:spcPct val="150000"/>
                  </a:lnSpc>
                </a:pPr>
                <a:r>
                  <a:rPr lang="en-US" sz="2800" b="1" smtClean="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PID liên </a:t>
                </a:r>
                <a:r>
                  <a:rPr lang="en-US" sz="2800" err="1" smtClean="0">
                    <a:latin typeface="Times New Roman" panose="02020603050405020304" pitchFamily="18" charset="0"/>
                    <a:cs typeface="Times New Roman" panose="02020603050405020304" pitchFamily="18" charset="0"/>
                  </a:rPr>
                  <a:t>tục</a:t>
                </a:r>
                <a:r>
                  <a:rPr lang="en-US" sz="280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𝐾𝑝</m:t>
                    </m:r>
                    <m:r>
                      <a:rPr lang="en-US" sz="2800" i="1">
                        <a:latin typeface="Cambria Math" panose="02040503050406030204" pitchFamily="18" charset="0"/>
                      </a:rPr>
                      <m:t>.</m:t>
                    </m:r>
                    <m:r>
                      <a:rPr lang="en-US" sz="2800" i="1">
                        <a:latin typeface="Cambria Math" panose="02040503050406030204" pitchFamily="18" charset="0"/>
                      </a:rPr>
                      <m:t>𝑒</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𝐾𝑖</m:t>
                    </m:r>
                    <m:nary>
                      <m:naryPr>
                        <m:limLoc m:val="subSup"/>
                        <m:ctrlPr>
                          <a:rPr lang="en-US" sz="2800" i="1">
                            <a:latin typeface="Cambria Math" panose="02040503050406030204" pitchFamily="18" charset="0"/>
                          </a:rPr>
                        </m:ctrlPr>
                      </m:naryPr>
                      <m:sub>
                        <m:r>
                          <a:rPr lang="en-US" sz="2800" i="1">
                            <a:latin typeface="Cambria Math" panose="02040503050406030204" pitchFamily="18" charset="0"/>
                          </a:rPr>
                          <m:t>0</m:t>
                        </m:r>
                      </m:sub>
                      <m:sup>
                        <m:r>
                          <a:rPr lang="en-US" sz="2800" i="1">
                            <a:latin typeface="Cambria Math" panose="02040503050406030204" pitchFamily="18" charset="0"/>
                          </a:rPr>
                          <m:t>𝑡</m:t>
                        </m:r>
                      </m:sup>
                      <m:e>
                        <m:r>
                          <a:rPr lang="en-US" sz="2800" i="1">
                            <a:latin typeface="Cambria Math" panose="02040503050406030204" pitchFamily="18" charset="0"/>
                          </a:rPr>
                          <m:t>𝑒</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𝑑𝑡</m:t>
                        </m:r>
                      </m:e>
                    </m:nary>
                    <m:r>
                      <a:rPr lang="en-US" sz="2800" i="1">
                        <a:latin typeface="Cambria Math" panose="02040503050406030204" pitchFamily="18" charset="0"/>
                      </a:rPr>
                      <m:t>+ </m:t>
                    </m:r>
                    <m:r>
                      <a:rPr lang="en-US" sz="2800" i="1">
                        <a:latin typeface="Cambria Math" panose="02040503050406030204" pitchFamily="18" charset="0"/>
                      </a:rPr>
                      <m:t>𝐾𝑑</m:t>
                    </m:r>
                    <m:f>
                      <m:fPr>
                        <m:ctrlPr>
                          <a:rPr lang="en-US" sz="2800" i="1">
                            <a:latin typeface="Cambria Math" panose="02040503050406030204" pitchFamily="18" charset="0"/>
                          </a:rPr>
                        </m:ctrlPr>
                      </m:fPr>
                      <m:num>
                        <m:r>
                          <a:rPr lang="en-US" sz="2800" i="1">
                            <a:latin typeface="Cambria Math" panose="02040503050406030204" pitchFamily="18" charset="0"/>
                          </a:rPr>
                          <m:t>𝑑𝑒</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num>
                      <m:den>
                        <m:r>
                          <a:rPr lang="en-US" sz="2800" i="1">
                            <a:latin typeface="Cambria Math" panose="02040503050406030204" pitchFamily="18" charset="0"/>
                          </a:rPr>
                          <m:t>𝑑𝑡</m:t>
                        </m:r>
                      </m:den>
                    </m:f>
                  </m:oMath>
                </a14:m>
                <a:endParaRPr lang="en-US" sz="2800" b="1"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PID </a:t>
                </a:r>
                <a:r>
                  <a:rPr lang="en-US" sz="2800" err="1" smtClean="0">
                    <a:latin typeface="Times New Roman" panose="02020603050405020304" pitchFamily="18" charset="0"/>
                    <a:cs typeface="Times New Roman" panose="02020603050405020304" pitchFamily="18" charset="0"/>
                  </a:rPr>
                  <a:t>rời</a:t>
                </a:r>
                <a:r>
                  <a:rPr lang="en-US" sz="2800" smtClean="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rạc</a:t>
                </a:r>
                <a:r>
                  <a:rPr lang="en-US" sz="2800" smtClean="0">
                    <a:latin typeface="Times New Roman" panose="02020603050405020304" pitchFamily="18" charset="0"/>
                    <a:cs typeface="Times New Roman" panose="02020603050405020304" pitchFamily="18" charset="0"/>
                  </a:rPr>
                  <a:t>: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𝑃𝐼𝐷</m:t>
                        </m:r>
                      </m:sub>
                    </m:sSub>
                    <m:d>
                      <m:dPr>
                        <m:ctrlPr>
                          <a:rPr lang="en-US" sz="2800" i="1">
                            <a:latin typeface="Cambria Math" panose="02040503050406030204" pitchFamily="18" charset="0"/>
                          </a:rPr>
                        </m:ctrlPr>
                      </m:dPr>
                      <m:e>
                        <m:r>
                          <a:rPr lang="en-US" sz="2800" i="1">
                            <a:latin typeface="Cambria Math" panose="02040503050406030204" pitchFamily="18" charset="0"/>
                          </a:rPr>
                          <m:t>𝑧</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𝑈</m:t>
                        </m:r>
                        <m:r>
                          <a:rPr lang="en-US" sz="2800" i="1">
                            <a:latin typeface="Cambria Math" panose="02040503050406030204" pitchFamily="18" charset="0"/>
                          </a:rPr>
                          <m:t>(</m:t>
                        </m:r>
                        <m:r>
                          <a:rPr lang="en-US" sz="2800" i="1">
                            <a:latin typeface="Cambria Math" panose="02040503050406030204" pitchFamily="18" charset="0"/>
                          </a:rPr>
                          <m:t>𝑧</m:t>
                        </m:r>
                        <m:r>
                          <a:rPr lang="en-US" sz="2800" i="1">
                            <a:latin typeface="Cambria Math" panose="02040503050406030204" pitchFamily="18" charset="0"/>
                          </a:rPr>
                          <m:t>)</m:t>
                        </m:r>
                      </m:num>
                      <m:den>
                        <m:r>
                          <a:rPr lang="en-US" sz="2800" i="1">
                            <a:latin typeface="Cambria Math" panose="02040503050406030204" pitchFamily="18" charset="0"/>
                          </a:rPr>
                          <m:t>𝐸</m:t>
                        </m:r>
                        <m:r>
                          <a:rPr lang="en-US" sz="2800" i="1">
                            <a:latin typeface="Cambria Math" panose="02040503050406030204" pitchFamily="18" charset="0"/>
                          </a:rPr>
                          <m:t>(</m:t>
                        </m:r>
                        <m:r>
                          <a:rPr lang="en-US" sz="2800" i="1">
                            <a:latin typeface="Cambria Math" panose="02040503050406030204" pitchFamily="18" charset="0"/>
                          </a:rPr>
                          <m:t>𝑧</m:t>
                        </m:r>
                        <m:r>
                          <a:rPr lang="en-US" sz="2800" i="1">
                            <a:latin typeface="Cambria Math" panose="02040503050406030204" pitchFamily="18" charset="0"/>
                          </a:rPr>
                          <m:t>)</m:t>
                        </m:r>
                      </m:den>
                    </m:f>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i="1">
                            <a:latin typeface="Cambria Math" panose="02040503050406030204" pitchFamily="18" charset="0"/>
                          </a:rPr>
                          <m:t>𝑃</m:t>
                        </m:r>
                      </m:sub>
                    </m:sSub>
                    <m:r>
                      <a:rPr lang="en-US" sz="2800" i="1">
                        <a:latin typeface="Cambria Math" panose="02040503050406030204" pitchFamily="18" charset="0"/>
                      </a:rPr>
                      <m:t>+ </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i="1">
                                <a:latin typeface="Cambria Math" panose="02040503050406030204" pitchFamily="18" charset="0"/>
                              </a:rPr>
                              <m:t>𝐼</m:t>
                            </m:r>
                          </m:sub>
                        </m:sSub>
                        <m:r>
                          <a:rPr lang="en-US" sz="2800" i="1">
                            <a:latin typeface="Cambria Math" panose="02040503050406030204" pitchFamily="18" charset="0"/>
                          </a:rPr>
                          <m:t>𝑇</m:t>
                        </m:r>
                      </m:num>
                      <m:den>
                        <m:r>
                          <a:rPr lang="en-US" sz="2800" i="1">
                            <a:latin typeface="Cambria Math" panose="02040503050406030204" pitchFamily="18" charset="0"/>
                          </a:rPr>
                          <m:t>2</m:t>
                        </m:r>
                      </m:den>
                    </m:f>
                    <m:f>
                      <m:fPr>
                        <m:ctrlPr>
                          <a:rPr lang="en-US" sz="2800" i="1">
                            <a:latin typeface="Cambria Math" panose="02040503050406030204" pitchFamily="18" charset="0"/>
                          </a:rPr>
                        </m:ctrlPr>
                      </m:fPr>
                      <m:num>
                        <m:r>
                          <a:rPr lang="en-US" sz="2800" i="1">
                            <a:latin typeface="Cambria Math" panose="02040503050406030204" pitchFamily="18" charset="0"/>
                          </a:rPr>
                          <m:t>𝑧</m:t>
                        </m:r>
                        <m:r>
                          <a:rPr lang="en-US" sz="2800" i="1">
                            <a:latin typeface="Cambria Math" panose="02040503050406030204" pitchFamily="18" charset="0"/>
                          </a:rPr>
                          <m:t>+1</m:t>
                        </m:r>
                      </m:num>
                      <m:den>
                        <m:r>
                          <a:rPr lang="en-US" sz="2800" i="1">
                            <a:latin typeface="Cambria Math" panose="02040503050406030204" pitchFamily="18" charset="0"/>
                          </a:rPr>
                          <m:t>𝑧</m:t>
                        </m:r>
                        <m:r>
                          <a:rPr lang="en-US" sz="2800" i="1">
                            <a:latin typeface="Cambria Math" panose="02040503050406030204" pitchFamily="18" charset="0"/>
                          </a:rPr>
                          <m:t>−1</m:t>
                        </m:r>
                      </m:den>
                    </m:f>
                    <m:r>
                      <a:rPr lang="en-US" sz="2800" i="1">
                        <a:latin typeface="Cambria Math" panose="02040503050406030204" pitchFamily="18" charset="0"/>
                      </a:rPr>
                      <m:t>+ </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i="1">
                                <a:latin typeface="Cambria Math" panose="02040503050406030204" pitchFamily="18" charset="0"/>
                              </a:rPr>
                              <m:t>𝐷</m:t>
                            </m:r>
                          </m:sub>
                        </m:sSub>
                      </m:num>
                      <m:den>
                        <m:r>
                          <a:rPr lang="en-US" sz="2800" i="1">
                            <a:latin typeface="Cambria Math" panose="02040503050406030204" pitchFamily="18" charset="0"/>
                          </a:rPr>
                          <m:t>𝑇</m:t>
                        </m:r>
                      </m:den>
                    </m:f>
                    <m:f>
                      <m:fPr>
                        <m:ctrlPr>
                          <a:rPr lang="en-US" sz="2800" i="1">
                            <a:latin typeface="Cambria Math" panose="02040503050406030204" pitchFamily="18" charset="0"/>
                          </a:rPr>
                        </m:ctrlPr>
                      </m:fPr>
                      <m:num>
                        <m:r>
                          <a:rPr lang="en-US" sz="2800" i="1">
                            <a:latin typeface="Cambria Math" panose="02040503050406030204" pitchFamily="18" charset="0"/>
                          </a:rPr>
                          <m:t>𝑧</m:t>
                        </m:r>
                        <m:r>
                          <a:rPr lang="en-US" sz="2800" i="1">
                            <a:latin typeface="Cambria Math" panose="02040503050406030204" pitchFamily="18" charset="0"/>
                          </a:rPr>
                          <m:t>−1</m:t>
                        </m:r>
                      </m:num>
                      <m:den>
                        <m:r>
                          <a:rPr lang="en-US" sz="2800" i="1">
                            <a:latin typeface="Cambria Math" panose="02040503050406030204" pitchFamily="18" charset="0"/>
                          </a:rPr>
                          <m:t>𝑧</m:t>
                        </m:r>
                      </m:den>
                    </m:f>
                  </m:oMath>
                </a14:m>
                <a:endParaRPr lang="en-US" sz="2800" b="1">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b="1" smtClean="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Do </a:t>
                </a:r>
                <a:r>
                  <a:rPr lang="en-US" sz="2800" err="1">
                    <a:latin typeface="Times New Roman" panose="02020603050405020304" pitchFamily="18" charset="0"/>
                    <a:cs typeface="Times New Roman" panose="02020603050405020304" pitchFamily="18" charset="0"/>
                  </a:rPr>
                  <a:t>đây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hệ</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thống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số</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nên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bộ</a:t>
                </a:r>
                <a:r>
                  <a:rPr lang="en-US" sz="2800">
                    <a:latin typeface="Times New Roman" panose="02020603050405020304" pitchFamily="18" charset="0"/>
                    <a:cs typeface="Times New Roman" panose="02020603050405020304" pitchFamily="18" charset="0"/>
                  </a:rPr>
                  <a:t> PID </a:t>
                </a:r>
                <a:r>
                  <a:rPr lang="en-US" sz="2800" err="1">
                    <a:latin typeface="Times New Roman" panose="02020603050405020304" pitchFamily="18" charset="0"/>
                    <a:cs typeface="Times New Roman" panose="02020603050405020304" pitchFamily="18" charset="0"/>
                  </a:rPr>
                  <a:t>rời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rạc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đáp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ứng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tốt</a:t>
                </a:r>
                <a:r>
                  <a:rPr lang="en-US" sz="2800">
                    <a:latin typeface="Times New Roman" panose="02020603050405020304" pitchFamily="18" charset="0"/>
                    <a:cs typeface="Times New Roman" panose="02020603050405020304" pitchFamily="18" charset="0"/>
                  </a:rPr>
                  <a:t> </a:t>
                </a:r>
                <a:r>
                  <a:rPr lang="en-US" sz="2800" err="1" smtClean="0">
                    <a:latin typeface="Times New Roman" panose="02020603050405020304" pitchFamily="18" charset="0"/>
                    <a:cs typeface="Times New Roman" panose="02020603050405020304" pitchFamily="18" charset="0"/>
                  </a:rPr>
                  <a:t>hơn</a:t>
                </a:r>
                <a:endParaRPr lang="en-US" sz="2800" b="1">
                  <a:latin typeface="Times New Roman" panose="02020603050405020304" pitchFamily="18" charset="0"/>
                  <a:cs typeface="Times New Roman" panose="02020603050405020304" pitchFamily="18" charset="0"/>
                </a:endParaRPr>
              </a:p>
              <a:p>
                <a:pPr algn="just">
                  <a:lnSpc>
                    <a:spcPct val="150000"/>
                  </a:lnSpc>
                </a:pPr>
                <a:endParaRPr lang="en-US" sz="2800" b="1" smtClean="0">
                  <a:latin typeface="Times New Roman" panose="02020603050405020304" pitchFamily="18" charset="0"/>
                  <a:cs typeface="Times New Roman" panose="02020603050405020304" pitchFamily="18" charset="0"/>
                </a:endParaRPr>
              </a:p>
              <a:p>
                <a:pPr algn="just">
                  <a:lnSpc>
                    <a:spcPct val="150000"/>
                  </a:lnSpc>
                </a:pPr>
                <a:endParaRPr lang="en-US" sz="2800">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078522" y="0"/>
                <a:ext cx="10058401" cy="6592317"/>
              </a:xfrm>
              <a:prstGeom prst="rect">
                <a:avLst/>
              </a:prstGeom>
              <a:blipFill>
                <a:blip r:embed="rId2"/>
                <a:stretch>
                  <a:fillRect l="-1273" r="-1212"/>
                </a:stretch>
              </a:blipFill>
            </p:spPr>
            <p:txBody>
              <a:bodyPr/>
              <a:lstStyle/>
              <a:p>
                <a:r>
                  <a:rPr lang="en-US">
                    <a:noFill/>
                  </a:rPr>
                  <a:t> </a:t>
                </a:r>
              </a:p>
            </p:txBody>
          </p:sp>
        </mc:Fallback>
      </mc:AlternateContent>
      <p:sp>
        <p:nvSpPr>
          <p:cNvPr id="15" name="TextBox 9"/>
          <p:cNvSpPr txBox="1"/>
          <p:nvPr/>
        </p:nvSpPr>
        <p:spPr>
          <a:xfrm>
            <a:off x="3218989" y="6253148"/>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83EDA66-0F99-44F4-B664-FAFFB2659AA0}" type="slidenum">
              <a:rPr lang="en-US" smtClean="0"/>
              <a:t>9</a:t>
            </a:fld>
            <a:endParaRPr lang="en-US"/>
          </a:p>
        </p:txBody>
      </p:sp>
    </p:spTree>
    <p:extLst>
      <p:ext uri="{BB962C8B-B14F-4D97-AF65-F5344CB8AC3E}">
        <p14:creationId xmlns:p14="http://schemas.microsoft.com/office/powerpoint/2010/main" val="741018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339</Words>
  <Application>Microsoft Office PowerPoint</Application>
  <PresentationFormat>Widescreen</PresentationFormat>
  <Paragraphs>140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Hughes Shawn</dc:creator>
  <cp:lastModifiedBy>Hughes Shawn</cp:lastModifiedBy>
  <cp:revision>59</cp:revision>
  <dcterms:created xsi:type="dcterms:W3CDTF">2018-12-18T05:59:36Z</dcterms:created>
  <dcterms:modified xsi:type="dcterms:W3CDTF">2018-12-21T15:49:34Z</dcterms:modified>
</cp:coreProperties>
</file>